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228" autoAdjust="0"/>
    <p:restoredTop sz="94660"/>
  </p:normalViewPr>
  <p:slideViewPr>
    <p:cSldViewPr>
      <p:cViewPr varScale="1">
        <p:scale>
          <a:sx n="103" d="100"/>
          <a:sy n="103" d="100"/>
        </p:scale>
        <p:origin x="-22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6 - Ισοσκελές τρίγωνο"/>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540544" y="776288"/>
            <a:ext cx="8062912" cy="1470025"/>
          </a:xfrm>
        </p:spPr>
        <p:txBody>
          <a:bodyPr anchor="b">
            <a:normAutofit/>
          </a:bodyPr>
          <a:lstStyle>
            <a:lvl1pPr algn="r">
              <a:defRPr sz="440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1371600" y="6012656"/>
            <a:ext cx="5791200" cy="365125"/>
          </a:xfrm>
        </p:spPr>
        <p:txBody>
          <a:bodyPr tIns="0" bIns="0" anchor="t"/>
          <a:lstStyle>
            <a:lvl1pPr algn="r">
              <a:defRPr sz="1000"/>
            </a:lvl1pPr>
          </a:lstStyle>
          <a:p>
            <a:fld id="{3DF567B8-53E9-4498-BC0E-20B57B29E29E}" type="datetimeFigureOut">
              <a:rPr lang="el-GR" smtClean="0"/>
              <a:t>4/5/2018</a:t>
            </a:fld>
            <a:endParaRPr lang="el-GR"/>
          </a:p>
        </p:txBody>
      </p:sp>
      <p:sp>
        <p:nvSpPr>
          <p:cNvPr id="17" name="16 - Θέση υποσέλιδου"/>
          <p:cNvSpPr>
            <a:spLocks noGrp="1"/>
          </p:cNvSpPr>
          <p:nvPr>
            <p:ph type="ftr" sz="quarter" idx="11"/>
          </p:nvPr>
        </p:nvSpPr>
        <p:spPr>
          <a:xfrm>
            <a:off x="1371600" y="5650704"/>
            <a:ext cx="5791200" cy="365125"/>
          </a:xfrm>
        </p:spPr>
        <p:txBody>
          <a:bodyPr tIns="0" bIns="0" anchor="b"/>
          <a:lstStyle>
            <a:lvl1pPr algn="r">
              <a:defRPr sz="1100"/>
            </a:lvl1pPr>
          </a:lstStyle>
          <a:p>
            <a:endParaRPr lang="el-GR"/>
          </a:p>
        </p:txBody>
      </p:sp>
      <p:sp>
        <p:nvSpPr>
          <p:cNvPr id="29" name="28 - Θέση αριθμού διαφάνειας"/>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14B5DD03-7B41-4AE0-A1B8-21210571E348}"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DF567B8-53E9-4498-BC0E-20B57B29E29E}" type="datetimeFigureOut">
              <a:rPr lang="el-GR" smtClean="0"/>
              <a:t>4/5/2018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4B5DD03-7B41-4AE0-A1B8-21210571E348}"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381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381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DF567B8-53E9-4498-BC0E-20B57B29E29E}" type="datetimeFigureOut">
              <a:rPr lang="el-GR" smtClean="0"/>
              <a:t>4/5/2018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4B5DD03-7B41-4AE0-A1B8-21210571E348}"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1399032"/>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457200" y="1882808"/>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791456" y="6480048"/>
            <a:ext cx="2133600" cy="301752"/>
          </a:xfrm>
        </p:spPr>
        <p:txBody>
          <a:bodyPr/>
          <a:lstStyle/>
          <a:p>
            <a:fld id="{3DF567B8-53E9-4498-BC0E-20B57B29E29E}" type="datetimeFigureOut">
              <a:rPr lang="el-GR" smtClean="0"/>
              <a:t>4/5/2018</a:t>
            </a:fld>
            <a:endParaRPr lang="el-GR"/>
          </a:p>
        </p:txBody>
      </p:sp>
      <p:sp>
        <p:nvSpPr>
          <p:cNvPr id="5" name="4 - Θέση υποσέλιδου"/>
          <p:cNvSpPr>
            <a:spLocks noGrp="1"/>
          </p:cNvSpPr>
          <p:nvPr>
            <p:ph type="ftr" sz="quarter" idx="11"/>
          </p:nvPr>
        </p:nvSpPr>
        <p:spPr>
          <a:xfrm>
            <a:off x="457200" y="6480969"/>
            <a:ext cx="4260056" cy="300831"/>
          </a:xfrm>
        </p:spPr>
        <p:txBody>
          <a:bodyPr/>
          <a:lstStyle/>
          <a:p>
            <a:endParaRPr lang="el-GR"/>
          </a:p>
        </p:txBody>
      </p:sp>
      <p:sp>
        <p:nvSpPr>
          <p:cNvPr id="6" name="5 - Θέση αριθμού διαφάνειας"/>
          <p:cNvSpPr>
            <a:spLocks noGrp="1"/>
          </p:cNvSpPr>
          <p:nvPr>
            <p:ph type="sldNum" sz="quarter" idx="12"/>
          </p:nvPr>
        </p:nvSpPr>
        <p:spPr/>
        <p:txBody>
          <a:bodyPr/>
          <a:lstStyle/>
          <a:p>
            <a:fld id="{14B5DD03-7B41-4AE0-A1B8-21210571E348}"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9" name="8 - Ορθογώνιο τρίγωνο"/>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 Ισοσκελές τρίγωνο"/>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 Θέση ημερομηνίας"/>
          <p:cNvSpPr>
            <a:spLocks noGrp="1"/>
          </p:cNvSpPr>
          <p:nvPr>
            <p:ph type="dt" sz="half" idx="10"/>
          </p:nvPr>
        </p:nvSpPr>
        <p:spPr>
          <a:xfrm>
            <a:off x="6955632" y="6477000"/>
            <a:ext cx="2133600" cy="304800"/>
          </a:xfrm>
        </p:spPr>
        <p:txBody>
          <a:bodyPr/>
          <a:lstStyle/>
          <a:p>
            <a:fld id="{3DF567B8-53E9-4498-BC0E-20B57B29E29E}" type="datetimeFigureOut">
              <a:rPr lang="el-GR" smtClean="0"/>
              <a:t>4/5/2018</a:t>
            </a:fld>
            <a:endParaRPr lang="el-GR"/>
          </a:p>
        </p:txBody>
      </p:sp>
      <p:sp>
        <p:nvSpPr>
          <p:cNvPr id="5" name="4 - Θέση υποσέλιδου"/>
          <p:cNvSpPr>
            <a:spLocks noGrp="1"/>
          </p:cNvSpPr>
          <p:nvPr>
            <p:ph type="ftr" sz="quarter" idx="11"/>
          </p:nvPr>
        </p:nvSpPr>
        <p:spPr>
          <a:xfrm>
            <a:off x="2619376" y="6480969"/>
            <a:ext cx="4260056" cy="300831"/>
          </a:xfrm>
        </p:spPr>
        <p:txBody>
          <a:bodyPr/>
          <a:lstStyle/>
          <a:p>
            <a:endParaRPr lang="el-GR"/>
          </a:p>
        </p:txBody>
      </p:sp>
      <p:sp>
        <p:nvSpPr>
          <p:cNvPr id="6" name="5 - Θέση αριθμού διαφάνειας"/>
          <p:cNvSpPr>
            <a:spLocks noGrp="1"/>
          </p:cNvSpPr>
          <p:nvPr>
            <p:ph type="sldNum" sz="quarter" idx="12"/>
          </p:nvPr>
        </p:nvSpPr>
        <p:spPr>
          <a:xfrm>
            <a:off x="8451056" y="809624"/>
            <a:ext cx="502920" cy="300831"/>
          </a:xfrm>
        </p:spPr>
        <p:txBody>
          <a:bodyPr/>
          <a:lstStyle/>
          <a:p>
            <a:fld id="{14B5DD03-7B41-4AE0-A1B8-21210571E348}" type="slidenum">
              <a:rPr lang="el-GR" smtClean="0"/>
              <a:t>‹#›</a:t>
            </a:fld>
            <a:endParaRPr lang="el-GR"/>
          </a:p>
        </p:txBody>
      </p:sp>
      <p:cxnSp>
        <p:nvCxnSpPr>
          <p:cNvPr id="11" name="10 - Ευθεία γραμμή σύνδεσης"/>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 Ευθεία γραμμή σύνδεσης"/>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 Τίτλος"/>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marL="0"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4791456" y="6480969"/>
            <a:ext cx="2133600" cy="301752"/>
          </a:xfrm>
        </p:spPr>
        <p:txBody>
          <a:bodyPr/>
          <a:lstStyle/>
          <a:p>
            <a:fld id="{3DF567B8-53E9-4498-BC0E-20B57B29E29E}" type="datetimeFigureOut">
              <a:rPr lang="el-GR" smtClean="0"/>
              <a:t>4/5/2018</a:t>
            </a:fld>
            <a:endParaRPr lang="el-GR"/>
          </a:p>
        </p:txBody>
      </p:sp>
      <p:sp>
        <p:nvSpPr>
          <p:cNvPr id="6" name="5 - Θέση υποσέλιδου"/>
          <p:cNvSpPr>
            <a:spLocks noGrp="1"/>
          </p:cNvSpPr>
          <p:nvPr>
            <p:ph type="ftr" sz="quarter" idx="11"/>
          </p:nvPr>
        </p:nvSpPr>
        <p:spPr>
          <a:xfrm>
            <a:off x="457200" y="6480969"/>
            <a:ext cx="4260056" cy="301752"/>
          </a:xfrm>
        </p:spPr>
        <p:txBody>
          <a:bodyPr/>
          <a:lstStyle/>
          <a:p>
            <a:endParaRPr lang="el-GR"/>
          </a:p>
        </p:txBody>
      </p:sp>
      <p:sp>
        <p:nvSpPr>
          <p:cNvPr id="7" name="6 - Θέση αριθμού διαφάνειας"/>
          <p:cNvSpPr>
            <a:spLocks noGrp="1"/>
          </p:cNvSpPr>
          <p:nvPr>
            <p:ph type="sldNum" sz="quarter" idx="12"/>
          </p:nvPr>
        </p:nvSpPr>
        <p:spPr>
          <a:xfrm>
            <a:off x="7589520" y="6480969"/>
            <a:ext cx="502920" cy="301752"/>
          </a:xfrm>
        </p:spPr>
        <p:txBody>
          <a:bodyPr/>
          <a:lstStyle/>
          <a:p>
            <a:fld id="{14B5DD03-7B41-4AE0-A1B8-21210571E348}"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a:xfrm>
            <a:off x="4791456" y="6480969"/>
            <a:ext cx="2130552" cy="301752"/>
          </a:xfrm>
        </p:spPr>
        <p:txBody>
          <a:bodyPr/>
          <a:lstStyle/>
          <a:p>
            <a:fld id="{3DF567B8-53E9-4498-BC0E-20B57B29E29E}" type="datetimeFigureOut">
              <a:rPr lang="el-GR" smtClean="0"/>
              <a:t>4/5/2018</a:t>
            </a:fld>
            <a:endParaRPr lang="el-GR"/>
          </a:p>
        </p:txBody>
      </p:sp>
      <p:sp>
        <p:nvSpPr>
          <p:cNvPr id="8" name="7 - Θέση υποσέλιδου"/>
          <p:cNvSpPr>
            <a:spLocks noGrp="1"/>
          </p:cNvSpPr>
          <p:nvPr>
            <p:ph type="ftr" sz="quarter" idx="11"/>
          </p:nvPr>
        </p:nvSpPr>
        <p:spPr>
          <a:xfrm>
            <a:off x="457200" y="6480969"/>
            <a:ext cx="4261104" cy="301752"/>
          </a:xfrm>
        </p:spPr>
        <p:txBody>
          <a:bodyPr/>
          <a:lstStyle/>
          <a:p>
            <a:endParaRPr lang="el-GR"/>
          </a:p>
        </p:txBody>
      </p:sp>
      <p:sp>
        <p:nvSpPr>
          <p:cNvPr id="9" name="8 - Θέση αριθμού διαφάνειας"/>
          <p:cNvSpPr>
            <a:spLocks noGrp="1"/>
          </p:cNvSpPr>
          <p:nvPr>
            <p:ph type="sldNum" sz="quarter" idx="12"/>
          </p:nvPr>
        </p:nvSpPr>
        <p:spPr>
          <a:xfrm>
            <a:off x="7589520" y="6483096"/>
            <a:ext cx="502920" cy="301752"/>
          </a:xfrm>
        </p:spPr>
        <p:txBody>
          <a:bodyPr/>
          <a:lstStyle>
            <a:lvl1pPr algn="ctr">
              <a:defRPr/>
            </a:lvl1pPr>
          </a:lstStyle>
          <a:p>
            <a:fld id="{14B5DD03-7B41-4AE0-A1B8-21210571E348}"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b="0"/>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3DF567B8-53E9-4498-BC0E-20B57B29E29E}" type="datetimeFigureOut">
              <a:rPr lang="el-GR" smtClean="0"/>
              <a:t>4/5/2018</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14B5DD03-7B41-4AE0-A1B8-21210571E348}"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a:xfrm>
            <a:off x="4791456" y="6480969"/>
            <a:ext cx="2133600" cy="301752"/>
          </a:xfrm>
        </p:spPr>
        <p:txBody>
          <a:bodyPr/>
          <a:lstStyle/>
          <a:p>
            <a:fld id="{3DF567B8-53E9-4498-BC0E-20B57B29E29E}" type="datetimeFigureOut">
              <a:rPr lang="el-GR" smtClean="0"/>
              <a:t>4/5/2018</a:t>
            </a:fld>
            <a:endParaRPr lang="el-GR"/>
          </a:p>
        </p:txBody>
      </p:sp>
      <p:sp>
        <p:nvSpPr>
          <p:cNvPr id="3" name="2 - Θέση υποσέλιδου"/>
          <p:cNvSpPr>
            <a:spLocks noGrp="1"/>
          </p:cNvSpPr>
          <p:nvPr>
            <p:ph type="ftr" sz="quarter" idx="11"/>
          </p:nvPr>
        </p:nvSpPr>
        <p:spPr>
          <a:xfrm>
            <a:off x="457200" y="6481890"/>
            <a:ext cx="4260056" cy="300831"/>
          </a:xfrm>
        </p:spPr>
        <p:txBody>
          <a:bodyPr/>
          <a:lstStyle/>
          <a:p>
            <a:endParaRPr lang="el-GR"/>
          </a:p>
        </p:txBody>
      </p:sp>
      <p:sp>
        <p:nvSpPr>
          <p:cNvPr id="4" name="3 - Θέση αριθμού διαφάνειας"/>
          <p:cNvSpPr>
            <a:spLocks noGrp="1"/>
          </p:cNvSpPr>
          <p:nvPr>
            <p:ph type="sldNum" sz="quarter" idx="12"/>
          </p:nvPr>
        </p:nvSpPr>
        <p:spPr>
          <a:xfrm>
            <a:off x="7589520" y="6480969"/>
            <a:ext cx="502920" cy="301752"/>
          </a:xfrm>
        </p:spPr>
        <p:txBody>
          <a:bodyPr/>
          <a:lstStyle/>
          <a:p>
            <a:fld id="{14B5DD03-7B41-4AE0-A1B8-21210571E348}"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278976" y="6556248"/>
            <a:ext cx="2133600" cy="301752"/>
          </a:xfrm>
        </p:spPr>
        <p:txBody>
          <a:bodyPr/>
          <a:lstStyle>
            <a:lvl1pPr>
              <a:defRPr sz="900"/>
            </a:lvl1pPr>
          </a:lstStyle>
          <a:p>
            <a:fld id="{3DF567B8-53E9-4498-BC0E-20B57B29E29E}" type="datetimeFigureOut">
              <a:rPr lang="el-GR" smtClean="0"/>
              <a:t>4/5/2018</a:t>
            </a:fld>
            <a:endParaRPr lang="el-GR"/>
          </a:p>
        </p:txBody>
      </p:sp>
      <p:sp>
        <p:nvSpPr>
          <p:cNvPr id="6" name="5 - Θέση υποσέλιδου"/>
          <p:cNvSpPr>
            <a:spLocks noGrp="1"/>
          </p:cNvSpPr>
          <p:nvPr>
            <p:ph type="ftr" sz="quarter" idx="11"/>
          </p:nvPr>
        </p:nvSpPr>
        <p:spPr>
          <a:xfrm>
            <a:off x="1135856" y="6556248"/>
            <a:ext cx="5143120"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410576" y="6556248"/>
            <a:ext cx="502920" cy="301752"/>
          </a:xfrm>
        </p:spPr>
        <p:txBody>
          <a:bodyPr/>
          <a:lstStyle>
            <a:lvl1pPr>
              <a:defRPr sz="900"/>
            </a:lvl1pPr>
          </a:lstStyle>
          <a:p>
            <a:fld id="{14B5DD03-7B41-4AE0-A1B8-21210571E348}"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6108192" y="6556248"/>
            <a:ext cx="2103120" cy="301752"/>
          </a:xfrm>
        </p:spPr>
        <p:txBody>
          <a:bodyPr/>
          <a:lstStyle>
            <a:lvl1pPr>
              <a:defRPr sz="900"/>
            </a:lvl1pPr>
          </a:lstStyle>
          <a:p>
            <a:fld id="{3DF567B8-53E9-4498-BC0E-20B57B29E29E}" type="datetimeFigureOut">
              <a:rPr lang="el-GR" smtClean="0"/>
              <a:t>4/5/2018</a:t>
            </a:fld>
            <a:endParaRPr lang="el-GR"/>
          </a:p>
        </p:txBody>
      </p:sp>
      <p:sp>
        <p:nvSpPr>
          <p:cNvPr id="6" name="5 - Θέση υποσέλιδου"/>
          <p:cNvSpPr>
            <a:spLocks noGrp="1"/>
          </p:cNvSpPr>
          <p:nvPr>
            <p:ph type="ftr" sz="quarter" idx="11"/>
          </p:nvPr>
        </p:nvSpPr>
        <p:spPr>
          <a:xfrm>
            <a:off x="1170432" y="6557169"/>
            <a:ext cx="4948072"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217192" y="6556248"/>
            <a:ext cx="365760" cy="301752"/>
          </a:xfrm>
        </p:spPr>
        <p:txBody>
          <a:bodyPr/>
          <a:lstStyle>
            <a:lvl1pPr algn="ctr">
              <a:defRPr sz="900"/>
            </a:lvl1pPr>
          </a:lstStyle>
          <a:p>
            <a:fld id="{14B5DD03-7B41-4AE0-A1B8-21210571E348}"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 Ορθογώνιο τρίγωνο"/>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 Ευθεία γραμμή σύνδεσης"/>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 Ευθεία γραμμή σύνδεσης"/>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 Θέση τίτλου"/>
          <p:cNvSpPr>
            <a:spLocks noGrp="1"/>
          </p:cNvSpPr>
          <p:nvPr>
            <p:ph type="title"/>
          </p:nvPr>
        </p:nvSpPr>
        <p:spPr>
          <a:xfrm>
            <a:off x="457200" y="267494"/>
            <a:ext cx="8229600" cy="1399032"/>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3DF567B8-53E9-4498-BC0E-20B57B29E29E}" type="datetimeFigureOut">
              <a:rPr lang="el-GR" smtClean="0"/>
              <a:t>4/5/2018</a:t>
            </a:fld>
            <a:endParaRPr lang="el-GR"/>
          </a:p>
        </p:txBody>
      </p:sp>
      <p:sp>
        <p:nvSpPr>
          <p:cNvPr id="3" name="2 - Θέση υποσέλιδου"/>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l-GR"/>
          </a:p>
        </p:txBody>
      </p:sp>
      <p:sp>
        <p:nvSpPr>
          <p:cNvPr id="23" name="22 - Θέση αριθμού διαφάνειας"/>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14B5DD03-7B41-4AE0-A1B8-21210571E348}"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14348" y="785794"/>
            <a:ext cx="7772400" cy="1470025"/>
          </a:xfrm>
        </p:spPr>
        <p:txBody>
          <a:bodyPr>
            <a:normAutofit/>
          </a:bodyPr>
          <a:lstStyle/>
          <a:p>
            <a:r>
              <a:rPr lang="el-GR" u="sng" dirty="0" smtClean="0"/>
              <a:t>pH του στομ</a:t>
            </a:r>
            <a:r>
              <a:rPr lang="en-US" u="sng" dirty="0" smtClean="0"/>
              <a:t>a</a:t>
            </a:r>
            <a:r>
              <a:rPr lang="el-GR" u="sng" dirty="0" smtClean="0"/>
              <a:t>χου </a:t>
            </a:r>
            <a:r>
              <a:rPr lang="el-GR" dirty="0" smtClean="0"/>
              <a:t/>
            </a:r>
            <a:br>
              <a:rPr lang="el-GR" dirty="0" smtClean="0"/>
            </a:br>
            <a:endParaRPr lang="el-GR" dirty="0"/>
          </a:p>
        </p:txBody>
      </p:sp>
      <p:sp>
        <p:nvSpPr>
          <p:cNvPr id="3" name="2 - Υπότιτλος"/>
          <p:cNvSpPr>
            <a:spLocks noGrp="1"/>
          </p:cNvSpPr>
          <p:nvPr>
            <p:ph type="subTitle" idx="1"/>
          </p:nvPr>
        </p:nvSpPr>
        <p:spPr>
          <a:xfrm>
            <a:off x="1357290" y="2143116"/>
            <a:ext cx="6400800" cy="1752600"/>
          </a:xfrm>
        </p:spPr>
        <p:txBody>
          <a:bodyPr/>
          <a:lstStyle/>
          <a:p>
            <a:r>
              <a:rPr lang="el-GR" u="sng" dirty="0" smtClean="0">
                <a:solidFill>
                  <a:schemeClr val="tx1"/>
                </a:solidFill>
              </a:rPr>
              <a:t>ή γαστρικού οξέος</a:t>
            </a:r>
            <a:endParaRPr lang="el-GR" dirty="0" smtClean="0">
              <a:solidFill>
                <a:schemeClr val="tx1"/>
              </a:solidFill>
            </a:endParaRPr>
          </a:p>
          <a:p>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714612" y="214290"/>
            <a:ext cx="3183885" cy="369332"/>
          </a:xfrm>
          <a:prstGeom prst="rect">
            <a:avLst/>
          </a:prstGeom>
        </p:spPr>
        <p:txBody>
          <a:bodyPr wrap="none">
            <a:spAutoFit/>
          </a:bodyPr>
          <a:lstStyle/>
          <a:p>
            <a:pPr algn="ctr">
              <a:buFont typeface="Arial" pitchFamily="34" charset="0"/>
              <a:buChar char="•"/>
            </a:pPr>
            <a:r>
              <a:rPr lang="el-GR" u="sng" dirty="0" smtClean="0"/>
              <a:t>Περιορισμόσ της καφεΐνης</a:t>
            </a:r>
            <a:endParaRPr lang="el-GR" dirty="0"/>
          </a:p>
        </p:txBody>
      </p:sp>
      <p:sp>
        <p:nvSpPr>
          <p:cNvPr id="3" name="2 - Ορθογώνιο"/>
          <p:cNvSpPr/>
          <p:nvPr/>
        </p:nvSpPr>
        <p:spPr>
          <a:xfrm>
            <a:off x="0" y="857232"/>
            <a:ext cx="7286644" cy="1477328"/>
          </a:xfrm>
          <a:prstGeom prst="rect">
            <a:avLst/>
          </a:prstGeom>
        </p:spPr>
        <p:txBody>
          <a:bodyPr wrap="square">
            <a:spAutoFit/>
          </a:bodyPr>
          <a:lstStyle/>
          <a:p>
            <a:r>
              <a:rPr lang="el-GR" dirty="0" smtClean="0">
                <a:solidFill>
                  <a:schemeClr val="tx1"/>
                </a:solidFill>
              </a:rPr>
              <a:t>Ο κανονικός καφές, ο ντεκαφεϊνέ και τα ροφήματα που περιέχουν καφεΐνη: όπως το τσάι και τα αναψυκτικά, διεγείρουν την έκκριση υδροχλωρικού οξέος στο στομάχι μειώνοντας το pH του γαστρικού υγρού. Αυτό έχει ως αποτέλεσμα την κακή πέψη των τροφών. Συστήνεται λοιπόν περιορισμένη κατανάλωση τέτοιων ροφημάτων.   </a:t>
            </a:r>
            <a:endParaRPr lang="el-GR" dirty="0">
              <a:solidFill>
                <a:schemeClr val="tx1"/>
              </a:solidFill>
            </a:endParaRPr>
          </a:p>
        </p:txBody>
      </p:sp>
      <p:pic>
        <p:nvPicPr>
          <p:cNvPr id="9218" name="Picture 2" descr="C:\Users\user\Desktop\thCAAHTSH8.jpg"/>
          <p:cNvPicPr>
            <a:picLocks noChangeAspect="1" noChangeArrowheads="1"/>
          </p:cNvPicPr>
          <p:nvPr/>
        </p:nvPicPr>
        <p:blipFill>
          <a:blip r:embed="rId2"/>
          <a:srcRect/>
          <a:stretch>
            <a:fillRect/>
          </a:stretch>
        </p:blipFill>
        <p:spPr bwMode="auto">
          <a:xfrm>
            <a:off x="1714480" y="3571876"/>
            <a:ext cx="2190750" cy="1619250"/>
          </a:xfrm>
          <a:prstGeom prst="rect">
            <a:avLst/>
          </a:prstGeom>
          <a:noFill/>
        </p:spPr>
      </p:pic>
      <p:pic>
        <p:nvPicPr>
          <p:cNvPr id="9219" name="Picture 3" descr="C:\Users\user\Desktop\thCA104OKO.jpg"/>
          <p:cNvPicPr>
            <a:picLocks noChangeAspect="1" noChangeArrowheads="1"/>
          </p:cNvPicPr>
          <p:nvPr/>
        </p:nvPicPr>
        <p:blipFill>
          <a:blip r:embed="rId3"/>
          <a:srcRect/>
          <a:stretch>
            <a:fillRect/>
          </a:stretch>
        </p:blipFill>
        <p:spPr bwMode="auto">
          <a:xfrm>
            <a:off x="4357686" y="3571876"/>
            <a:ext cx="2190750" cy="161925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071802" y="214290"/>
            <a:ext cx="3000396" cy="369332"/>
          </a:xfrm>
          <a:prstGeom prst="rect">
            <a:avLst/>
          </a:prstGeom>
        </p:spPr>
        <p:txBody>
          <a:bodyPr wrap="square">
            <a:spAutoFit/>
          </a:bodyPr>
          <a:lstStyle/>
          <a:p>
            <a:pPr marL="342900" indent="-342900" algn="ctr">
              <a:buFont typeface="Arial" pitchFamily="34" charset="0"/>
              <a:buChar char="•"/>
            </a:pPr>
            <a:r>
              <a:rPr lang="el-GR" u="sng" dirty="0" smtClean="0"/>
              <a:t>Με μέτρο το αλκοόλ </a:t>
            </a:r>
            <a:endParaRPr lang="el-GR" dirty="0"/>
          </a:p>
        </p:txBody>
      </p:sp>
      <p:sp>
        <p:nvSpPr>
          <p:cNvPr id="3" name="2 - Ορθογώνιο"/>
          <p:cNvSpPr/>
          <p:nvPr/>
        </p:nvSpPr>
        <p:spPr>
          <a:xfrm>
            <a:off x="214282" y="785795"/>
            <a:ext cx="7858180" cy="2031325"/>
          </a:xfrm>
          <a:prstGeom prst="rect">
            <a:avLst/>
          </a:prstGeom>
        </p:spPr>
        <p:txBody>
          <a:bodyPr wrap="square">
            <a:spAutoFit/>
          </a:bodyPr>
          <a:lstStyle/>
          <a:p>
            <a:r>
              <a:rPr lang="el-GR" dirty="0" smtClean="0">
                <a:solidFill>
                  <a:schemeClr val="tx1"/>
                </a:solidFill>
              </a:rPr>
              <a:t>Μεγάλες ποσότητες αλκοόλ μπορούν να προκαλέσουν βλάβες στο βλεννογόνο του πεπτικού συστήματος, ιδίως τα ποτά με μεγάλη περιεκτικότητα σε αλκοόλη (40 %). Επίσης η μπίρα και το κρασί αυξάνουν σημαντικά την έκκριση γαστρικού οξέος. Βέβαια η  αποχή από το αλκοόλ συστήνεται μόνο κατά την έξαρση των συμπτωμάτων. Καλό θα ήταν η πρόσληψη του αλκοόλ να συνοδεύεται πάντα με το γεύμα και να μην ξεπερνά τις 1-2 μερίδες ημερησίως από άτομα που πάσχουν από προβλήματα του γαστρεντερικού.    </a:t>
            </a:r>
            <a:endParaRPr lang="el-GR" dirty="0">
              <a:solidFill>
                <a:schemeClr val="tx1"/>
              </a:solidFill>
            </a:endParaRPr>
          </a:p>
        </p:txBody>
      </p:sp>
      <p:pic>
        <p:nvPicPr>
          <p:cNvPr id="10242" name="Picture 2" descr="C:\Users\user\Desktop\thCARYWQ9A.jpg"/>
          <p:cNvPicPr>
            <a:picLocks noChangeAspect="1" noChangeArrowheads="1"/>
          </p:cNvPicPr>
          <p:nvPr/>
        </p:nvPicPr>
        <p:blipFill>
          <a:blip r:embed="rId2"/>
          <a:srcRect/>
          <a:stretch>
            <a:fillRect/>
          </a:stretch>
        </p:blipFill>
        <p:spPr bwMode="auto">
          <a:xfrm>
            <a:off x="2643174" y="3500438"/>
            <a:ext cx="2833692" cy="197644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428992" y="214290"/>
            <a:ext cx="1246303" cy="369332"/>
          </a:xfrm>
          <a:prstGeom prst="rect">
            <a:avLst/>
          </a:prstGeom>
        </p:spPr>
        <p:txBody>
          <a:bodyPr wrap="none">
            <a:spAutoFit/>
          </a:bodyPr>
          <a:lstStyle/>
          <a:p>
            <a:pPr algn="ctr">
              <a:buFont typeface="Arial" pitchFamily="34" charset="0"/>
              <a:buChar char="•"/>
            </a:pPr>
            <a:r>
              <a:rPr lang="el-GR" u="sng" dirty="0" smtClean="0"/>
              <a:t>Κάπνισμα </a:t>
            </a:r>
            <a:endParaRPr lang="el-GR" dirty="0"/>
          </a:p>
        </p:txBody>
      </p:sp>
      <p:sp>
        <p:nvSpPr>
          <p:cNvPr id="3" name="2 - Ορθογώνιο"/>
          <p:cNvSpPr/>
          <p:nvPr/>
        </p:nvSpPr>
        <p:spPr>
          <a:xfrm>
            <a:off x="142844" y="785794"/>
            <a:ext cx="7786742" cy="1754326"/>
          </a:xfrm>
          <a:prstGeom prst="rect">
            <a:avLst/>
          </a:prstGeom>
        </p:spPr>
        <p:txBody>
          <a:bodyPr wrap="square">
            <a:spAutoFit/>
          </a:bodyPr>
          <a:lstStyle/>
          <a:p>
            <a:r>
              <a:rPr lang="el-GR" dirty="0" smtClean="0">
                <a:solidFill>
                  <a:schemeClr val="tx1"/>
                </a:solidFill>
              </a:rPr>
              <a:t>Το κάπνισμα συμβάλλει στο σχηματισμό έλκους, αυξάνει τη συχνότητα υποτροπής και επιβραδύνει την επούλωση των ελκών, αφού αναστέλλει την δράση των προστατευτικών προσταγλαδίνων. Το έλκος όχι μόνο είναι σημαντικά πιο συχνό στους καπνιστές αλλά και η συχνότητά του αυξάνει ανάλογα με τον αριθμό των τσιγάρων που καπνίζει το άτομο. Επίσης η επούλωση των ελκών γίνεται πολύ πιο δύσκολα στα άτομα που καπνίζουν. </a:t>
            </a:r>
            <a:endParaRPr lang="el-GR" dirty="0">
              <a:solidFill>
                <a:schemeClr val="tx1"/>
              </a:solidFill>
            </a:endParaRPr>
          </a:p>
        </p:txBody>
      </p:sp>
      <p:pic>
        <p:nvPicPr>
          <p:cNvPr id="11266" name="Picture 2" descr=" "/>
          <p:cNvPicPr>
            <a:picLocks noChangeAspect="1" noChangeArrowheads="1"/>
          </p:cNvPicPr>
          <p:nvPr/>
        </p:nvPicPr>
        <p:blipFill>
          <a:blip r:embed="rId2"/>
          <a:srcRect/>
          <a:stretch>
            <a:fillRect/>
          </a:stretch>
        </p:blipFill>
        <p:spPr bwMode="auto">
          <a:xfrm>
            <a:off x="2857488" y="3500438"/>
            <a:ext cx="2905130" cy="1976441"/>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928794" y="142852"/>
            <a:ext cx="4572000" cy="646331"/>
          </a:xfrm>
          <a:prstGeom prst="rect">
            <a:avLst/>
          </a:prstGeom>
        </p:spPr>
        <p:txBody>
          <a:bodyPr>
            <a:spAutoFit/>
          </a:bodyPr>
          <a:lstStyle/>
          <a:p>
            <a:pPr algn="ctr">
              <a:buFont typeface="Arial" pitchFamily="34" charset="0"/>
              <a:buChar char="•"/>
            </a:pPr>
            <a:r>
              <a:rPr lang="el-GR" u="sng" dirty="0" smtClean="0"/>
              <a:t>Σωματική δραστηριότητα</a:t>
            </a:r>
            <a:r>
              <a:rPr lang="el-GR" dirty="0" smtClean="0"/>
              <a:t/>
            </a:r>
            <a:br>
              <a:rPr lang="el-GR" dirty="0" smtClean="0"/>
            </a:br>
            <a:endParaRPr lang="el-GR" dirty="0"/>
          </a:p>
        </p:txBody>
      </p:sp>
      <p:sp>
        <p:nvSpPr>
          <p:cNvPr id="3" name="2 - Ορθογώνιο"/>
          <p:cNvSpPr/>
          <p:nvPr/>
        </p:nvSpPr>
        <p:spPr>
          <a:xfrm>
            <a:off x="0" y="785794"/>
            <a:ext cx="7643834" cy="2031325"/>
          </a:xfrm>
          <a:prstGeom prst="rect">
            <a:avLst/>
          </a:prstGeom>
        </p:spPr>
        <p:txBody>
          <a:bodyPr wrap="square">
            <a:spAutoFit/>
          </a:bodyPr>
          <a:lstStyle/>
          <a:p>
            <a:r>
              <a:rPr lang="el-GR" dirty="0" smtClean="0">
                <a:solidFill>
                  <a:schemeClr val="tx1"/>
                </a:solidFill>
              </a:rPr>
              <a:t>Η τακτική σωματική δραστηριότητα βελτιώνει την γενικότερη υγεία του γαστρεντερικού, συμβάλλοντας στην πρόληψη και αντιμετώπιση γαστρεντερικών καταστάσεων και νόσων. Η άσκηση αποτελεί ένα υγιή μέσο εκτόνωσης του stress το οποίο είναι βασικός υπαίτιος για την έξαρση του συνδρόμου ευερέθιστου εντέρου. Έχει δειχθεί ότι η άσκηση παίζει ρόλο στην αντιμετώπιση της δυσκοιλιότητας και βελτιώνει την ποιότητα ζωής των πασχόντων.     </a:t>
            </a:r>
            <a:endParaRPr lang="el-GR" dirty="0">
              <a:solidFill>
                <a:schemeClr val="tx1"/>
              </a:solidFill>
            </a:endParaRPr>
          </a:p>
        </p:txBody>
      </p:sp>
      <p:pic>
        <p:nvPicPr>
          <p:cNvPr id="25602" name="Picture 2" descr="C:\Users\user\Desktop\thCA5REBG7.jpg"/>
          <p:cNvPicPr>
            <a:picLocks noChangeAspect="1" noChangeArrowheads="1"/>
          </p:cNvPicPr>
          <p:nvPr/>
        </p:nvPicPr>
        <p:blipFill>
          <a:blip r:embed="rId2"/>
          <a:srcRect/>
          <a:stretch>
            <a:fillRect/>
          </a:stretch>
        </p:blipFill>
        <p:spPr bwMode="auto">
          <a:xfrm>
            <a:off x="2071670" y="3214686"/>
            <a:ext cx="2857520" cy="2119316"/>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214546" y="214290"/>
            <a:ext cx="4572000" cy="830997"/>
          </a:xfrm>
          <a:prstGeom prst="rect">
            <a:avLst/>
          </a:prstGeom>
        </p:spPr>
        <p:txBody>
          <a:bodyPr>
            <a:spAutoFit/>
          </a:bodyPr>
          <a:lstStyle/>
          <a:p>
            <a:pPr algn="ctr"/>
            <a:r>
              <a:rPr lang="el-GR" sz="2400" dirty="0" smtClean="0"/>
              <a:t>Εσπερινό Λύκειο Βεροίας</a:t>
            </a:r>
            <a:br>
              <a:rPr lang="el-GR" sz="2400" dirty="0" smtClean="0"/>
            </a:br>
            <a:r>
              <a:rPr lang="el-GR" sz="2400" dirty="0" smtClean="0"/>
              <a:t>Σχολικό έτος 2017-18</a:t>
            </a:r>
            <a:endParaRPr lang="el-GR" sz="2400" dirty="0"/>
          </a:p>
        </p:txBody>
      </p:sp>
      <p:sp>
        <p:nvSpPr>
          <p:cNvPr id="3" name="2 - Ορθογώνιο"/>
          <p:cNvSpPr/>
          <p:nvPr/>
        </p:nvSpPr>
        <p:spPr>
          <a:xfrm>
            <a:off x="2214546" y="1214422"/>
            <a:ext cx="4572000" cy="3046988"/>
          </a:xfrm>
          <a:prstGeom prst="rect">
            <a:avLst/>
          </a:prstGeom>
        </p:spPr>
        <p:txBody>
          <a:bodyPr wrap="square">
            <a:spAutoFit/>
          </a:bodyPr>
          <a:lstStyle/>
          <a:p>
            <a:r>
              <a:rPr lang="el-GR" sz="2400" dirty="0" smtClean="0"/>
              <a:t>Μαθητές:</a:t>
            </a:r>
          </a:p>
          <a:p>
            <a:r>
              <a:rPr lang="el-GR" sz="2400" dirty="0" smtClean="0"/>
              <a:t>Αριστείδης Κάστρης</a:t>
            </a:r>
          </a:p>
          <a:p>
            <a:r>
              <a:rPr lang="el-GR" sz="2400" dirty="0" smtClean="0"/>
              <a:t>Δημήτρης Ιωσηφίδης</a:t>
            </a:r>
          </a:p>
          <a:p>
            <a:r>
              <a:rPr lang="el-GR" sz="2400" dirty="0" smtClean="0"/>
              <a:t>Ιφιγένεια Τσικανοπούλου</a:t>
            </a:r>
          </a:p>
          <a:p>
            <a:r>
              <a:rPr lang="el-GR" sz="2400" dirty="0" smtClean="0"/>
              <a:t>Κατερίνα Κάτσιου</a:t>
            </a:r>
          </a:p>
          <a:p>
            <a:r>
              <a:rPr lang="el-GR" sz="2400" dirty="0" smtClean="0"/>
              <a:t>Κοσμάς Ρουζίντσης</a:t>
            </a:r>
          </a:p>
          <a:p>
            <a:r>
              <a:rPr lang="el-GR" sz="2400" dirty="0" smtClean="0"/>
              <a:t>Καθηγητής:</a:t>
            </a:r>
          </a:p>
          <a:p>
            <a:r>
              <a:rPr lang="el-GR" sz="2400" dirty="0" smtClean="0"/>
              <a:t>κ.Βασίλης  Δαβόρας </a:t>
            </a:r>
            <a:endParaRPr lang="el-GR"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00034" y="214290"/>
            <a:ext cx="7000924" cy="1200329"/>
          </a:xfrm>
          <a:prstGeom prst="rect">
            <a:avLst/>
          </a:prstGeom>
        </p:spPr>
        <p:txBody>
          <a:bodyPr wrap="square">
            <a:spAutoFit/>
          </a:bodyPr>
          <a:lstStyle/>
          <a:p>
            <a:r>
              <a:rPr lang="el-GR" dirty="0" smtClean="0"/>
              <a:t>Στομαχικό οξύ είναι ένα βασικό συστατικό του πεπτικού συστήματο</a:t>
            </a:r>
            <a:r>
              <a:rPr lang="el-GR" dirty="0"/>
              <a:t>ς</a:t>
            </a:r>
            <a:r>
              <a:rPr lang="el-GR" dirty="0" smtClean="0"/>
              <a:t> . Η οξύτητα του υγρού βοηθά στην πέψη τροφών σωστά, και ένα μη φυσιολογικό ρΗ μπορεί να προκαλέσει σοβαρά πεπτικά προβλήματα και άλλες επιπλοκές . </a:t>
            </a:r>
            <a:endParaRPr lang="el-GR" dirty="0"/>
          </a:p>
        </p:txBody>
      </p:sp>
      <p:sp>
        <p:nvSpPr>
          <p:cNvPr id="3" name="2 - Ορθογώνιο"/>
          <p:cNvSpPr/>
          <p:nvPr/>
        </p:nvSpPr>
        <p:spPr>
          <a:xfrm>
            <a:off x="571472" y="1714488"/>
            <a:ext cx="6429420" cy="1200329"/>
          </a:xfrm>
          <a:prstGeom prst="rect">
            <a:avLst/>
          </a:prstGeom>
        </p:spPr>
        <p:txBody>
          <a:bodyPr wrap="square">
            <a:spAutoFit/>
          </a:bodyPr>
          <a:lstStyle/>
          <a:p>
            <a:r>
              <a:rPr lang="el-GR" dirty="0" smtClean="0">
                <a:solidFill>
                  <a:schemeClr val="tx1"/>
                </a:solidFill>
              </a:rPr>
              <a:t>Η κλίμακα pH μετρά την οξύτητα μιας ουσίας , 1-14 . Ένας pH επτά θεωρείται ουδέτερο . Κάθε αριθμός μικρότερος από ότι είναι όξινο , και οποιοσδήποτε αριθμός υψηλότερη είναι μια βάση . </a:t>
            </a:r>
            <a:endParaRPr lang="el-GR" dirty="0">
              <a:solidFill>
                <a:schemeClr val="tx1"/>
              </a:solidFill>
            </a:endParaRPr>
          </a:p>
        </p:txBody>
      </p:sp>
      <p:pic>
        <p:nvPicPr>
          <p:cNvPr id="1027" name="Picture 3" descr="C:\Users\user\Desktop\oi-times-ph-tou-gonimou-edafous.png"/>
          <p:cNvPicPr>
            <a:picLocks noChangeAspect="1" noChangeArrowheads="1"/>
          </p:cNvPicPr>
          <p:nvPr/>
        </p:nvPicPr>
        <p:blipFill>
          <a:blip r:embed="rId2"/>
          <a:srcRect/>
          <a:stretch>
            <a:fillRect/>
          </a:stretch>
        </p:blipFill>
        <p:spPr bwMode="auto">
          <a:xfrm>
            <a:off x="1428728" y="3429000"/>
            <a:ext cx="4643470" cy="3071814"/>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00034" y="500042"/>
            <a:ext cx="6072230" cy="646331"/>
          </a:xfrm>
          <a:prstGeom prst="rect">
            <a:avLst/>
          </a:prstGeom>
        </p:spPr>
        <p:txBody>
          <a:bodyPr wrap="square">
            <a:spAutoFit/>
          </a:bodyPr>
          <a:lstStyle/>
          <a:p>
            <a:pPr algn="ctr"/>
            <a:r>
              <a:rPr lang="el-GR" dirty="0" smtClean="0"/>
              <a:t>Το pH των οξέων στο στομάχι ή γαστρικού οξέος , είναι συνήθως μεταξύ 1.5 και 3.5 . </a:t>
            </a:r>
            <a:endParaRPr lang="el-GR" dirty="0"/>
          </a:p>
        </p:txBody>
      </p:sp>
      <p:sp>
        <p:nvSpPr>
          <p:cNvPr id="3" name="2 - Ορθογώνιο"/>
          <p:cNvSpPr/>
          <p:nvPr/>
        </p:nvSpPr>
        <p:spPr>
          <a:xfrm>
            <a:off x="285720" y="1500174"/>
            <a:ext cx="5857916" cy="1754326"/>
          </a:xfrm>
          <a:prstGeom prst="rect">
            <a:avLst/>
          </a:prstGeom>
        </p:spPr>
        <p:txBody>
          <a:bodyPr wrap="square">
            <a:spAutoFit/>
          </a:bodyPr>
          <a:lstStyle/>
          <a:p>
            <a:r>
              <a:rPr lang="el-GR" dirty="0" smtClean="0">
                <a:solidFill>
                  <a:schemeClr val="tx1"/>
                </a:solidFill>
              </a:rPr>
              <a:t>Ένα υγιές επίπεδο στομάχι όξινο pH είναι ζωτικής σημασίας για την σωστή πέψη . Το στομάχι είναι ενδεδυμένα</a:t>
            </a:r>
            <a:r>
              <a:rPr lang="en-US" dirty="0" smtClean="0">
                <a:solidFill>
                  <a:schemeClr val="tx1"/>
                </a:solidFill>
              </a:rPr>
              <a:t> </a:t>
            </a:r>
            <a:r>
              <a:rPr lang="el-GR" dirty="0" smtClean="0">
                <a:solidFill>
                  <a:schemeClr val="tx1"/>
                </a:solidFill>
              </a:rPr>
              <a:t>για την πρόληψη ζημιών από το όξινο υγρό, αλλά εάν το υγρό του στομάχου είναι πολύ όξινο μπορεί να προκαλέσει έλκη και άλλες συνθήκες. Αν το pH είναι πολύ υψηλό , το υγρό δεν θα είναι σε θέση να αφομοιώσει σωστά τα τρόφιμα. </a:t>
            </a:r>
            <a:endParaRPr lang="el-GR" dirty="0">
              <a:solidFill>
                <a:schemeClr val="tx1"/>
              </a:solidFill>
            </a:endParaRPr>
          </a:p>
        </p:txBody>
      </p:sp>
      <p:pic>
        <p:nvPicPr>
          <p:cNvPr id="2050" name="Picture 2" descr="C:\Users\user\Desktop\230px-Deep_gastric_ulcer.png"/>
          <p:cNvPicPr>
            <a:picLocks noChangeAspect="1" noChangeArrowheads="1"/>
          </p:cNvPicPr>
          <p:nvPr/>
        </p:nvPicPr>
        <p:blipFill>
          <a:blip r:embed="rId2"/>
          <a:srcRect/>
          <a:stretch>
            <a:fillRect/>
          </a:stretch>
        </p:blipFill>
        <p:spPr bwMode="auto">
          <a:xfrm>
            <a:off x="1357290" y="4143380"/>
            <a:ext cx="2071702" cy="1714512"/>
          </a:xfrm>
          <a:prstGeom prst="rect">
            <a:avLst/>
          </a:prstGeom>
          <a:noFill/>
        </p:spPr>
      </p:pic>
      <p:sp>
        <p:nvSpPr>
          <p:cNvPr id="5" name="4 - Ορθογώνιο"/>
          <p:cNvSpPr/>
          <p:nvPr/>
        </p:nvSpPr>
        <p:spPr>
          <a:xfrm>
            <a:off x="3357554" y="5286388"/>
            <a:ext cx="4572000" cy="307777"/>
          </a:xfrm>
          <a:prstGeom prst="rect">
            <a:avLst/>
          </a:prstGeom>
        </p:spPr>
        <p:txBody>
          <a:bodyPr>
            <a:spAutoFit/>
          </a:bodyPr>
          <a:lstStyle/>
          <a:p>
            <a:r>
              <a:rPr lang="el-GR" sz="1400" dirty="0" smtClean="0"/>
              <a:t>Γαστροσκόπηση στην οποία φαίνεται έλκος στομάχου</a:t>
            </a:r>
            <a:endParaRPr lang="el-GR"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500166" y="285728"/>
            <a:ext cx="4572000" cy="646331"/>
          </a:xfrm>
          <a:prstGeom prst="rect">
            <a:avLst/>
          </a:prstGeom>
        </p:spPr>
        <p:txBody>
          <a:bodyPr>
            <a:spAutoFit/>
          </a:bodyPr>
          <a:lstStyle/>
          <a:p>
            <a:pPr algn="ctr"/>
            <a:r>
              <a:rPr lang="el-GR" b="1" u="sng" dirty="0" smtClean="0"/>
              <a:t>Συμπτώματα του γαστρεντερικού:</a:t>
            </a:r>
            <a:r>
              <a:rPr lang="el-GR" dirty="0" smtClean="0"/>
              <a:t/>
            </a:r>
            <a:br>
              <a:rPr lang="el-GR" dirty="0" smtClean="0"/>
            </a:br>
            <a:endParaRPr lang="el-GR" dirty="0"/>
          </a:p>
        </p:txBody>
      </p:sp>
      <p:sp>
        <p:nvSpPr>
          <p:cNvPr id="3" name="2 - Ορθογώνιο"/>
          <p:cNvSpPr/>
          <p:nvPr/>
        </p:nvSpPr>
        <p:spPr>
          <a:xfrm>
            <a:off x="0" y="1500174"/>
            <a:ext cx="5929354" cy="4524315"/>
          </a:xfrm>
          <a:prstGeom prst="rect">
            <a:avLst/>
          </a:prstGeom>
        </p:spPr>
        <p:txBody>
          <a:bodyPr wrap="square">
            <a:spAutoFit/>
          </a:bodyPr>
          <a:lstStyle/>
          <a:p>
            <a:pPr>
              <a:buNone/>
            </a:pPr>
            <a:r>
              <a:rPr lang="el-GR" dirty="0" smtClean="0"/>
              <a:t>Η κυρία λειτουργία του γαστρεντερικού συστήματος είναι η αποτελεσματική διέλευση (κατάποση), πέψη και απορρόφηση της τροφής, καθώς και η αποβολή των άπεπτων ή μη απαραίτητων συστατικώ. Υπάρχουν πολλοί τύποι γαστρεντερικών διαταραχών η συνηθέστερες είναι: η γαστροοισοφαγική παλινδρόμηση, η γαστρίτιδα, το πεπτικό έλκος, η διάρροια, η δυσκοιλιότητα, το ευερέθιστο έντερο και η φλεγμονώδης νόσος του εντέρου (ελκώδης κολίτιδα και νόσος του Crohn). Τα κυριότερα συμπτώματα: αυτών είναι κοιλιακός ή/και θωρακικός πόνος, κοιλιακή διάταση (φούσκωμα), δυσφαγία, ναυτία, εμετός, μετεωρισμός, όξινες ερυγές, εντερορραγία και γαστρορραγία (η αποβολή αίματος από το στόμα με εμετό ή η απώλεια αίματος με τα κόπρανα). </a:t>
            </a:r>
            <a:endParaRPr lang="el-GR" dirty="0"/>
          </a:p>
        </p:txBody>
      </p:sp>
      <p:pic>
        <p:nvPicPr>
          <p:cNvPr id="3074" name="Picture 2" descr="C:\Users\user\Desktop\elkos_stomaxou.png"/>
          <p:cNvPicPr>
            <a:picLocks noChangeAspect="1" noChangeArrowheads="1"/>
          </p:cNvPicPr>
          <p:nvPr/>
        </p:nvPicPr>
        <p:blipFill>
          <a:blip r:embed="rId2"/>
          <a:srcRect/>
          <a:stretch>
            <a:fillRect/>
          </a:stretch>
        </p:blipFill>
        <p:spPr bwMode="auto">
          <a:xfrm>
            <a:off x="6072198" y="857232"/>
            <a:ext cx="2847975" cy="330517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000232" y="214290"/>
            <a:ext cx="4572000" cy="646331"/>
          </a:xfrm>
          <a:prstGeom prst="rect">
            <a:avLst/>
          </a:prstGeom>
        </p:spPr>
        <p:txBody>
          <a:bodyPr>
            <a:spAutoFit/>
          </a:bodyPr>
          <a:lstStyle/>
          <a:p>
            <a:pPr algn="ctr"/>
            <a:r>
              <a:rPr lang="el-GR" b="1" u="sng" dirty="0" smtClean="0"/>
              <a:t>Αντιμετώπιση:</a:t>
            </a:r>
            <a:r>
              <a:rPr lang="el-GR" dirty="0" smtClean="0"/>
              <a:t/>
            </a:r>
            <a:br>
              <a:rPr lang="el-GR" dirty="0" smtClean="0"/>
            </a:br>
            <a:endParaRPr lang="el-GR" dirty="0"/>
          </a:p>
        </p:txBody>
      </p:sp>
      <p:sp>
        <p:nvSpPr>
          <p:cNvPr id="3" name="2 - Ορθογώνιο"/>
          <p:cNvSpPr/>
          <p:nvPr/>
        </p:nvSpPr>
        <p:spPr>
          <a:xfrm>
            <a:off x="0" y="642918"/>
            <a:ext cx="8501090" cy="2862322"/>
          </a:xfrm>
          <a:prstGeom prst="rect">
            <a:avLst/>
          </a:prstGeom>
        </p:spPr>
        <p:txBody>
          <a:bodyPr wrap="square">
            <a:spAutoFit/>
          </a:bodyPr>
          <a:lstStyle/>
          <a:p>
            <a:pPr lvl="0"/>
            <a:endParaRPr lang="en-US" u="sng" dirty="0" smtClean="0"/>
          </a:p>
          <a:p>
            <a:pPr lvl="0"/>
            <a:r>
              <a:rPr lang="el-GR" u="sng" dirty="0" smtClean="0"/>
              <a:t>Αποφυγή </a:t>
            </a:r>
            <a:r>
              <a:rPr lang="el-GR" u="sng" dirty="0"/>
              <a:t>όξινων τροφών </a:t>
            </a:r>
            <a:endParaRPr lang="el-GR" dirty="0"/>
          </a:p>
          <a:p>
            <a:pPr>
              <a:buNone/>
            </a:pPr>
            <a:r>
              <a:rPr lang="el-GR" dirty="0"/>
              <a:t>Οι τροφές έχουν διαφορετικό ph μεταξύ τους, το οποίο  κυμαίνεται πολύ, από 2 στο χυμό λεμονιού μέχρι 8 στο αυγό. Οι περισσότερες τροφές έχουν ph το οποίο κυμαίνεται από 5-7. Το ph του χυμού από πορτοκάλι ή γκρέιπ-</a:t>
            </a:r>
            <a:r>
              <a:rPr lang="el-GR" dirty="0" err="1"/>
              <a:t>φρούτ</a:t>
            </a:r>
            <a:r>
              <a:rPr lang="el-GR" dirty="0"/>
              <a:t> είναι περίπου 3,2-3,6, διαφορετικό δηλαδή από το φυσιολογικό ph του γαστρικού υγρού (1,5-2,0).</a:t>
            </a:r>
          </a:p>
          <a:p>
            <a:pPr lvl="0"/>
            <a:endParaRPr lang="en-US" u="sng" dirty="0" smtClean="0"/>
          </a:p>
          <a:p>
            <a:pPr lvl="0"/>
            <a:r>
              <a:rPr lang="el-GR" u="sng" dirty="0" smtClean="0"/>
              <a:t>Περιορισμός </a:t>
            </a:r>
            <a:r>
              <a:rPr lang="el-GR" u="sng" dirty="0"/>
              <a:t>των λιπαρών τροφών </a:t>
            </a:r>
            <a:endParaRPr lang="en-US" u="sng" dirty="0"/>
          </a:p>
          <a:p>
            <a:pPr>
              <a:buNone/>
            </a:pPr>
            <a:r>
              <a:rPr lang="el-GR" dirty="0"/>
              <a:t>Τα πλούσια σε λιπαρά γεύματα καθυστερούν το άδειασμα της τροφής από το</a:t>
            </a:r>
            <a:r>
              <a:rPr lang="en-US" dirty="0"/>
              <a:t> </a:t>
            </a:r>
            <a:r>
              <a:rPr lang="el-GR" dirty="0"/>
              <a:t>στομάχι προς το έντερο αυξάνοντας τον κίνδυνο για εκδήλωση παλινδρόμησης</a:t>
            </a:r>
            <a:r>
              <a:rPr lang="en-US" dirty="0"/>
              <a:t>.</a:t>
            </a:r>
            <a:endParaRPr lang="el-GR" dirty="0"/>
          </a:p>
        </p:txBody>
      </p:sp>
      <p:pic>
        <p:nvPicPr>
          <p:cNvPr id="4098" name="Picture 2" descr="C:\Users\user\Desktop\th.jpg"/>
          <p:cNvPicPr>
            <a:picLocks noChangeAspect="1" noChangeArrowheads="1"/>
          </p:cNvPicPr>
          <p:nvPr/>
        </p:nvPicPr>
        <p:blipFill>
          <a:blip r:embed="rId2"/>
          <a:srcRect/>
          <a:stretch>
            <a:fillRect/>
          </a:stretch>
        </p:blipFill>
        <p:spPr bwMode="auto">
          <a:xfrm>
            <a:off x="357158" y="4214818"/>
            <a:ext cx="2190750" cy="1619250"/>
          </a:xfrm>
          <a:prstGeom prst="rect">
            <a:avLst/>
          </a:prstGeom>
          <a:noFill/>
        </p:spPr>
      </p:pic>
      <p:pic>
        <p:nvPicPr>
          <p:cNvPr id="4099" name="Picture 3" descr="C:\Users\user\Desktop\thCA900HDM.jpg"/>
          <p:cNvPicPr>
            <a:picLocks noChangeAspect="1" noChangeArrowheads="1"/>
          </p:cNvPicPr>
          <p:nvPr/>
        </p:nvPicPr>
        <p:blipFill>
          <a:blip r:embed="rId3"/>
          <a:srcRect/>
          <a:stretch>
            <a:fillRect/>
          </a:stretch>
        </p:blipFill>
        <p:spPr bwMode="auto">
          <a:xfrm>
            <a:off x="2571736" y="4214818"/>
            <a:ext cx="2190750" cy="1643074"/>
          </a:xfrm>
          <a:prstGeom prst="rect">
            <a:avLst/>
          </a:prstGeom>
          <a:noFill/>
        </p:spPr>
      </p:pic>
      <p:pic>
        <p:nvPicPr>
          <p:cNvPr id="4100" name="Picture 4" descr="C:\Users\user\Desktop\thCA1M8EW4.jpg"/>
          <p:cNvPicPr>
            <a:picLocks noChangeAspect="1" noChangeArrowheads="1"/>
          </p:cNvPicPr>
          <p:nvPr/>
        </p:nvPicPr>
        <p:blipFill>
          <a:blip r:embed="rId4"/>
          <a:srcRect/>
          <a:stretch>
            <a:fillRect/>
          </a:stretch>
        </p:blipFill>
        <p:spPr bwMode="auto">
          <a:xfrm>
            <a:off x="4786314" y="4214818"/>
            <a:ext cx="2357454" cy="161925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42844" y="214290"/>
            <a:ext cx="8786874" cy="1477328"/>
          </a:xfrm>
          <a:prstGeom prst="rect">
            <a:avLst/>
          </a:prstGeom>
        </p:spPr>
        <p:txBody>
          <a:bodyPr wrap="square">
            <a:spAutoFit/>
          </a:bodyPr>
          <a:lstStyle/>
          <a:p>
            <a:pPr algn="ctr">
              <a:buFont typeface="Arial" pitchFamily="34" charset="0"/>
              <a:buChar char="•"/>
            </a:pPr>
            <a:r>
              <a:rPr lang="el-GR" u="sng" dirty="0" smtClean="0"/>
              <a:t>Αυξήστε την κατανάλωση των Ω-3 λιπαρών οξέων </a:t>
            </a:r>
            <a:r>
              <a:rPr lang="el-GR" dirty="0" smtClean="0"/>
              <a:t/>
            </a:r>
            <a:br>
              <a:rPr lang="el-GR" dirty="0" smtClean="0"/>
            </a:br>
            <a:endParaRPr lang="en-US" dirty="0" smtClean="0"/>
          </a:p>
          <a:p>
            <a:endParaRPr lang="en-US" dirty="0"/>
          </a:p>
          <a:p>
            <a:r>
              <a:rPr lang="el-GR" dirty="0" smtClean="0"/>
              <a:t> Τα ω-3 λιπαρά οξέα λειτουργούν εναντίον της φλεγμονής, έχουν δηλαδή αντιφλεγμονώδη δράση.</a:t>
            </a:r>
            <a:endParaRPr lang="el-GR" dirty="0"/>
          </a:p>
        </p:txBody>
      </p:sp>
      <p:sp>
        <p:nvSpPr>
          <p:cNvPr id="3" name="2 - Ορθογώνιο"/>
          <p:cNvSpPr/>
          <p:nvPr/>
        </p:nvSpPr>
        <p:spPr>
          <a:xfrm>
            <a:off x="0" y="1785926"/>
            <a:ext cx="8858280" cy="923330"/>
          </a:xfrm>
          <a:prstGeom prst="rect">
            <a:avLst/>
          </a:prstGeom>
        </p:spPr>
        <p:txBody>
          <a:bodyPr wrap="square">
            <a:spAutoFit/>
          </a:bodyPr>
          <a:lstStyle/>
          <a:p>
            <a:pPr>
              <a:buNone/>
            </a:pPr>
            <a:endParaRPr lang="en-US" dirty="0" smtClean="0"/>
          </a:p>
          <a:p>
            <a:pPr>
              <a:buNone/>
            </a:pPr>
            <a:r>
              <a:rPr lang="el-GR" dirty="0" smtClean="0"/>
              <a:t>Μειώνουν την παραγωγή ουσιών στον οργανισμό οι οποίες προάγουν τη φλεγμονή και την αυξημένη ευαισθησία στον πόνο.</a:t>
            </a:r>
            <a:endParaRPr lang="el-GR" dirty="0"/>
          </a:p>
        </p:txBody>
      </p:sp>
      <p:pic>
        <p:nvPicPr>
          <p:cNvPr id="5123" name="Picture 3" descr="C:\Users\user\Desktop\thCA9G7249.jpg"/>
          <p:cNvPicPr>
            <a:picLocks noChangeAspect="1" noChangeArrowheads="1"/>
          </p:cNvPicPr>
          <p:nvPr/>
        </p:nvPicPr>
        <p:blipFill>
          <a:blip r:embed="rId2"/>
          <a:srcRect/>
          <a:stretch>
            <a:fillRect/>
          </a:stretch>
        </p:blipFill>
        <p:spPr bwMode="auto">
          <a:xfrm>
            <a:off x="500034" y="3357562"/>
            <a:ext cx="2857520" cy="2214578"/>
          </a:xfrm>
          <a:prstGeom prst="rect">
            <a:avLst/>
          </a:prstGeom>
          <a:noFill/>
        </p:spPr>
      </p:pic>
      <p:pic>
        <p:nvPicPr>
          <p:cNvPr id="5124" name="Picture 4" descr="C:\Users\user\Desktop\3-e1447230778233.jpg"/>
          <p:cNvPicPr>
            <a:picLocks noChangeAspect="1" noChangeArrowheads="1"/>
          </p:cNvPicPr>
          <p:nvPr/>
        </p:nvPicPr>
        <p:blipFill>
          <a:blip r:embed="rId3"/>
          <a:srcRect/>
          <a:stretch>
            <a:fillRect/>
          </a:stretch>
        </p:blipFill>
        <p:spPr bwMode="auto">
          <a:xfrm>
            <a:off x="4071934" y="3429000"/>
            <a:ext cx="4172050" cy="2609849"/>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714348" y="214290"/>
            <a:ext cx="7643834" cy="646331"/>
          </a:xfrm>
          <a:prstGeom prst="rect">
            <a:avLst/>
          </a:prstGeom>
        </p:spPr>
        <p:txBody>
          <a:bodyPr wrap="square">
            <a:spAutoFit/>
          </a:bodyPr>
          <a:lstStyle/>
          <a:p>
            <a:pPr algn="ctr">
              <a:buFont typeface="Arial" pitchFamily="34" charset="0"/>
              <a:buChar char="•"/>
            </a:pPr>
            <a:r>
              <a:rPr lang="el-GR" u="sng" dirty="0" smtClean="0"/>
              <a:t>ΠΡΟΣΟΧΗ! Στην επιλογή των καρυκευμάτων και μπαχαρικών</a:t>
            </a:r>
            <a:r>
              <a:rPr lang="el-GR" dirty="0" smtClean="0"/>
              <a:t/>
            </a:r>
            <a:br>
              <a:rPr lang="el-GR" dirty="0" smtClean="0"/>
            </a:br>
            <a:endParaRPr lang="el-GR" dirty="0"/>
          </a:p>
        </p:txBody>
      </p:sp>
      <p:sp>
        <p:nvSpPr>
          <p:cNvPr id="3" name="2 - Ορθογώνιο"/>
          <p:cNvSpPr/>
          <p:nvPr/>
        </p:nvSpPr>
        <p:spPr>
          <a:xfrm>
            <a:off x="0" y="1071546"/>
            <a:ext cx="9144000" cy="923330"/>
          </a:xfrm>
          <a:prstGeom prst="rect">
            <a:avLst/>
          </a:prstGeom>
        </p:spPr>
        <p:txBody>
          <a:bodyPr wrap="square">
            <a:spAutoFit/>
          </a:bodyPr>
          <a:lstStyle/>
          <a:p>
            <a:r>
              <a:rPr lang="el-GR" dirty="0" smtClean="0">
                <a:solidFill>
                  <a:schemeClr val="tx1"/>
                </a:solidFill>
              </a:rPr>
              <a:t>Η κανέλλα, το μοσχοκάρυδο, το θυμάρι και η σκόνη μουστάρδας δεν επηρεάζουν την έκκριση γαστρικού οξέος. Αντίθετα, το καυτερό πιπέρι και η ξερή κόκκινη πιπεριά προκαλούν ερυθρότητα, οίδημα και βλάβη στο βλεννογόνο, επιτείνοντας την δυσφορία</a:t>
            </a:r>
            <a:r>
              <a:rPr lang="el-GR" dirty="0" smtClean="0"/>
              <a:t>.</a:t>
            </a:r>
            <a:endParaRPr lang="el-GR" dirty="0"/>
          </a:p>
        </p:txBody>
      </p:sp>
      <p:pic>
        <p:nvPicPr>
          <p:cNvPr id="6146" name="Picture 2" descr="C:\Users\user\Desktop\thCAB31MK6.jpg"/>
          <p:cNvPicPr>
            <a:picLocks noChangeAspect="1" noChangeArrowheads="1"/>
          </p:cNvPicPr>
          <p:nvPr/>
        </p:nvPicPr>
        <p:blipFill>
          <a:blip r:embed="rId2"/>
          <a:srcRect/>
          <a:stretch>
            <a:fillRect/>
          </a:stretch>
        </p:blipFill>
        <p:spPr bwMode="auto">
          <a:xfrm>
            <a:off x="500034" y="3429000"/>
            <a:ext cx="2190750" cy="1619250"/>
          </a:xfrm>
          <a:prstGeom prst="rect">
            <a:avLst/>
          </a:prstGeom>
          <a:noFill/>
        </p:spPr>
      </p:pic>
      <p:pic>
        <p:nvPicPr>
          <p:cNvPr id="6147" name="Picture 3" descr="C:\Users\user\Desktop\MOSXOKARYDO-DEALWAY_GR-INGOLDEN_GR__jpg-NUTCUT.jpg"/>
          <p:cNvPicPr>
            <a:picLocks noChangeAspect="1" noChangeArrowheads="1"/>
          </p:cNvPicPr>
          <p:nvPr/>
        </p:nvPicPr>
        <p:blipFill>
          <a:blip r:embed="rId3"/>
          <a:srcRect/>
          <a:stretch>
            <a:fillRect/>
          </a:stretch>
        </p:blipFill>
        <p:spPr bwMode="auto">
          <a:xfrm>
            <a:off x="2786050" y="3429000"/>
            <a:ext cx="2771769" cy="2084283"/>
          </a:xfrm>
          <a:prstGeom prst="rect">
            <a:avLst/>
          </a:prstGeom>
          <a:noFill/>
        </p:spPr>
      </p:pic>
      <p:pic>
        <p:nvPicPr>
          <p:cNvPr id="6148" name="Picture 4" descr="C:\Users\user\Desktop\thCALC6BMT.jpg"/>
          <p:cNvPicPr>
            <a:picLocks noChangeAspect="1" noChangeArrowheads="1"/>
          </p:cNvPicPr>
          <p:nvPr/>
        </p:nvPicPr>
        <p:blipFill>
          <a:blip r:embed="rId4"/>
          <a:srcRect/>
          <a:stretch>
            <a:fillRect/>
          </a:stretch>
        </p:blipFill>
        <p:spPr bwMode="auto">
          <a:xfrm>
            <a:off x="5786446" y="3500438"/>
            <a:ext cx="2190750" cy="161925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857356" y="285728"/>
            <a:ext cx="4572000" cy="646331"/>
          </a:xfrm>
          <a:prstGeom prst="rect">
            <a:avLst/>
          </a:prstGeom>
        </p:spPr>
        <p:txBody>
          <a:bodyPr>
            <a:spAutoFit/>
          </a:bodyPr>
          <a:lstStyle/>
          <a:p>
            <a:pPr algn="ctr">
              <a:buFont typeface="Arial" pitchFamily="34" charset="0"/>
              <a:buChar char="•"/>
            </a:pPr>
            <a:r>
              <a:rPr lang="el-GR" u="sng" dirty="0" smtClean="0"/>
              <a:t>Προβιοτικά </a:t>
            </a:r>
            <a:r>
              <a:rPr lang="el-GR" dirty="0" smtClean="0"/>
              <a:t/>
            </a:r>
            <a:br>
              <a:rPr lang="el-GR" dirty="0" smtClean="0"/>
            </a:br>
            <a:endParaRPr lang="el-GR" dirty="0"/>
          </a:p>
        </p:txBody>
      </p:sp>
      <p:sp>
        <p:nvSpPr>
          <p:cNvPr id="3" name="2 - Ορθογώνιο"/>
          <p:cNvSpPr/>
          <p:nvPr/>
        </p:nvSpPr>
        <p:spPr>
          <a:xfrm>
            <a:off x="214282" y="1000108"/>
            <a:ext cx="8143932" cy="2031325"/>
          </a:xfrm>
          <a:prstGeom prst="rect">
            <a:avLst/>
          </a:prstGeom>
        </p:spPr>
        <p:txBody>
          <a:bodyPr wrap="square">
            <a:spAutoFit/>
          </a:bodyPr>
          <a:lstStyle/>
          <a:p>
            <a:endParaRPr lang="en-US" dirty="0" smtClean="0">
              <a:solidFill>
                <a:schemeClr val="tx1"/>
              </a:solidFill>
            </a:endParaRPr>
          </a:p>
          <a:p>
            <a:r>
              <a:rPr lang="el-GR" dirty="0" smtClean="0">
                <a:solidFill>
                  <a:schemeClr val="tx1"/>
                </a:solidFill>
              </a:rPr>
              <a:t>Τα προβιοτικά είναι ζωντανά βακτήρια, συνήθως από τα γένη Bifodobacterium και Λακτοβάκιλλους. Τα βακτήρια αυτά «τρέφονται» με τις φυτικές ίνες που καταλήγουν στο παχύ έντερο από τα τρόφιμα και παράγουν γαλακτικό οξύ. Η πιο σημαντική λειτουργία τους στον ανθρώπινο οργανισμό είναι, όταν καταναλώνονται τακτικά και σε επαρκείς ποσότητες, αλλάζουν τη βακτηριακή ισορροπία στο ανθρώπινο έντερο έχοντας ευεργετικές επιδράσεις στην υγεία.</a:t>
            </a:r>
            <a:endParaRPr lang="el-GR" dirty="0">
              <a:solidFill>
                <a:schemeClr val="tx1"/>
              </a:solidFill>
            </a:endParaRPr>
          </a:p>
        </p:txBody>
      </p:sp>
      <p:pic>
        <p:nvPicPr>
          <p:cNvPr id="7171" name="Picture 3" descr="C:\Users\user\Desktop\thCAWM8BRA.jpg"/>
          <p:cNvPicPr>
            <a:picLocks noChangeAspect="1" noChangeArrowheads="1"/>
          </p:cNvPicPr>
          <p:nvPr/>
        </p:nvPicPr>
        <p:blipFill>
          <a:blip r:embed="rId2"/>
          <a:srcRect/>
          <a:stretch>
            <a:fillRect/>
          </a:stretch>
        </p:blipFill>
        <p:spPr bwMode="auto">
          <a:xfrm>
            <a:off x="1571604" y="3571876"/>
            <a:ext cx="3286148" cy="221457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214546" y="357166"/>
            <a:ext cx="4572000" cy="646331"/>
          </a:xfrm>
          <a:prstGeom prst="rect">
            <a:avLst/>
          </a:prstGeom>
        </p:spPr>
        <p:txBody>
          <a:bodyPr>
            <a:spAutoFit/>
          </a:bodyPr>
          <a:lstStyle/>
          <a:p>
            <a:pPr algn="ctr">
              <a:buFont typeface="Arial" pitchFamily="34" charset="0"/>
              <a:buChar char="•"/>
            </a:pPr>
            <a:r>
              <a:rPr lang="el-GR" u="sng" dirty="0" smtClean="0"/>
              <a:t>Μαστίχα Χίου </a:t>
            </a:r>
            <a:r>
              <a:rPr lang="el-GR" dirty="0" smtClean="0"/>
              <a:t/>
            </a:r>
            <a:br>
              <a:rPr lang="el-GR" dirty="0" smtClean="0"/>
            </a:br>
            <a:endParaRPr lang="el-GR" dirty="0"/>
          </a:p>
        </p:txBody>
      </p:sp>
      <p:sp>
        <p:nvSpPr>
          <p:cNvPr id="3" name="2 - Ορθογώνιο"/>
          <p:cNvSpPr/>
          <p:nvPr/>
        </p:nvSpPr>
        <p:spPr>
          <a:xfrm>
            <a:off x="0" y="1000108"/>
            <a:ext cx="7572396" cy="2031325"/>
          </a:xfrm>
          <a:prstGeom prst="rect">
            <a:avLst/>
          </a:prstGeom>
        </p:spPr>
        <p:txBody>
          <a:bodyPr wrap="square">
            <a:spAutoFit/>
          </a:bodyPr>
          <a:lstStyle/>
          <a:p>
            <a:r>
              <a:rPr lang="el-GR" dirty="0"/>
              <a:t>Η μαστίχα Χίου έχει ισχυρή αντιφλεγμονώδη δράση που οφείλεται στο ελεανολικό και ολεανολικό οξύ που περιέχει και δρα επουλωτικά σε φλεγμονές, όπως οισοφαγίτιδες, γαστρίτιδες, δωδεκαδακτυλικό έλκος και κολίτιδες. Λόγω της ευεργετικής της δράσης συστήνεται η καθημερινή μάσηση μαστίχας Χίου στην ανεπεξέργαστη μορφή της (κρύσταλλοι ή «δάκρυα» μαστίχας), αλλά και με τη μορφή σκόνης, τσίχλας ή μαστιχέλαιου στα άτομα που πάσχουν από παθήσεις του γαστρεντερικού. </a:t>
            </a:r>
            <a:endParaRPr lang="el-GR" dirty="0"/>
          </a:p>
        </p:txBody>
      </p:sp>
      <p:pic>
        <p:nvPicPr>
          <p:cNvPr id="8194" name="Picture 2" descr="C:\Users\user\Desktop\thCAOIIN48.jpg"/>
          <p:cNvPicPr>
            <a:picLocks noChangeAspect="1" noChangeArrowheads="1"/>
          </p:cNvPicPr>
          <p:nvPr/>
        </p:nvPicPr>
        <p:blipFill>
          <a:blip r:embed="rId2"/>
          <a:srcRect/>
          <a:stretch>
            <a:fillRect/>
          </a:stretch>
        </p:blipFill>
        <p:spPr bwMode="auto">
          <a:xfrm>
            <a:off x="714348" y="3571876"/>
            <a:ext cx="2571768" cy="1905002"/>
          </a:xfrm>
          <a:prstGeom prst="rect">
            <a:avLst/>
          </a:prstGeom>
          <a:noFill/>
        </p:spPr>
      </p:pic>
      <p:pic>
        <p:nvPicPr>
          <p:cNvPr id="8195" name="Picture 3" descr="C:\Users\user\Desktop\thCAPSTNF7.jpg"/>
          <p:cNvPicPr>
            <a:picLocks noChangeAspect="1" noChangeArrowheads="1"/>
          </p:cNvPicPr>
          <p:nvPr/>
        </p:nvPicPr>
        <p:blipFill>
          <a:blip r:embed="rId3"/>
          <a:srcRect/>
          <a:stretch>
            <a:fillRect/>
          </a:stretch>
        </p:blipFill>
        <p:spPr bwMode="auto">
          <a:xfrm>
            <a:off x="3500430" y="3500438"/>
            <a:ext cx="2690816" cy="2047878"/>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Ζωντάνια">
  <a:themeElements>
    <a:clrScheme name="Ζωντάνι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Ζωντάνι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68</TotalTime>
  <Words>887</Words>
  <Application>Microsoft Office PowerPoint</Application>
  <PresentationFormat>Προβολή στην οθόνη (4:3)</PresentationFormat>
  <Paragraphs>45</Paragraphs>
  <Slides>14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Ζωντάνια</vt:lpstr>
      <vt:lpstr>pH του στομaχου  </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 του στομaχου</dc:title>
  <dc:creator>user</dc:creator>
  <cp:lastModifiedBy>user</cp:lastModifiedBy>
  <cp:revision>7</cp:revision>
  <dcterms:created xsi:type="dcterms:W3CDTF">2018-05-04T17:21:53Z</dcterms:created>
  <dcterms:modified xsi:type="dcterms:W3CDTF">2018-05-04T18:29:57Z</dcterms:modified>
</cp:coreProperties>
</file>