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85" r:id="rId2"/>
    <p:sldId id="399" r:id="rId3"/>
    <p:sldId id="400" r:id="rId4"/>
    <p:sldId id="331" r:id="rId5"/>
    <p:sldId id="332" r:id="rId6"/>
    <p:sldId id="337" r:id="rId7"/>
    <p:sldId id="338" r:id="rId8"/>
    <p:sldId id="359" r:id="rId9"/>
    <p:sldId id="304" r:id="rId10"/>
    <p:sldId id="305" r:id="rId11"/>
    <p:sldId id="307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25" r:id="rId21"/>
    <p:sldId id="256" r:id="rId22"/>
    <p:sldId id="257" r:id="rId23"/>
    <p:sldId id="258" r:id="rId24"/>
    <p:sldId id="299" r:id="rId25"/>
    <p:sldId id="259" r:id="rId26"/>
    <p:sldId id="262" r:id="rId27"/>
    <p:sldId id="263" r:id="rId28"/>
    <p:sldId id="264" r:id="rId29"/>
    <p:sldId id="302" r:id="rId30"/>
    <p:sldId id="260" r:id="rId31"/>
    <p:sldId id="275" r:id="rId32"/>
    <p:sldId id="339" r:id="rId33"/>
    <p:sldId id="340" r:id="rId34"/>
    <p:sldId id="286" r:id="rId35"/>
    <p:sldId id="292" r:id="rId36"/>
    <p:sldId id="287" r:id="rId37"/>
    <p:sldId id="285" r:id="rId38"/>
    <p:sldId id="297" r:id="rId39"/>
    <p:sldId id="288" r:id="rId40"/>
    <p:sldId id="291" r:id="rId41"/>
    <p:sldId id="290" r:id="rId42"/>
    <p:sldId id="298" r:id="rId43"/>
    <p:sldId id="345" r:id="rId44"/>
    <p:sldId id="348" r:id="rId45"/>
    <p:sldId id="270" r:id="rId46"/>
    <p:sldId id="271" r:id="rId47"/>
    <p:sldId id="272" r:id="rId48"/>
    <p:sldId id="273" r:id="rId49"/>
    <p:sldId id="265" r:id="rId50"/>
    <p:sldId id="274" r:id="rId51"/>
    <p:sldId id="278" r:id="rId52"/>
    <p:sldId id="341" r:id="rId53"/>
    <p:sldId id="333" r:id="rId54"/>
    <p:sldId id="281" r:id="rId55"/>
    <p:sldId id="318" r:id="rId56"/>
    <p:sldId id="344" r:id="rId57"/>
    <p:sldId id="370" r:id="rId58"/>
    <p:sldId id="371" r:id="rId59"/>
    <p:sldId id="372" r:id="rId60"/>
    <p:sldId id="373" r:id="rId61"/>
    <p:sldId id="374" r:id="rId62"/>
    <p:sldId id="377" r:id="rId63"/>
    <p:sldId id="382" r:id="rId64"/>
    <p:sldId id="383" r:id="rId65"/>
    <p:sldId id="384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CC"/>
    <a:srgbClr val="FF0000"/>
    <a:srgbClr val="FF6699"/>
    <a:srgbClr val="CCFF99"/>
    <a:srgbClr val="99FF33"/>
    <a:srgbClr val="66FF33"/>
    <a:srgbClr val="00FF00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30" autoAdjust="0"/>
  </p:normalViewPr>
  <p:slideViewPr>
    <p:cSldViewPr>
      <p:cViewPr varScale="1">
        <p:scale>
          <a:sx n="100" d="100"/>
          <a:sy n="100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0733-DED8-4559-8026-4FC90710A00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9AD72-A01C-4682-B6E2-F6F87CB74F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AD72-A01C-4682-B6E2-F6F87CB74FB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58F0-3103-40BD-81BC-A05E5172D337}" type="datetimeFigureOut">
              <a:rPr lang="el-GR" smtClean="0"/>
              <a:pPr/>
              <a:t>7/5/2018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2979-FE2A-4A4E-9BD7-FE3665EE57C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660033">
                <a:alpha val="89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214414" y="1428736"/>
            <a:ext cx="6929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500" b="1" i="1" u="sng" dirty="0" smtClean="0">
                <a:solidFill>
                  <a:schemeClr val="bg1"/>
                </a:solidFill>
              </a:rPr>
              <a:t>ΔΗΜΙΟΥΡΓΙΚΕΣ ΕΡΓΑΣΙΕΣ</a:t>
            </a:r>
          </a:p>
          <a:p>
            <a:pPr algn="ctr"/>
            <a:r>
              <a:rPr lang="el-GR" sz="4400" b="1" i="1" dirty="0" smtClean="0">
                <a:solidFill>
                  <a:schemeClr val="bg1"/>
                </a:solidFill>
              </a:rPr>
              <a:t>Α</a:t>
            </a:r>
            <a:r>
              <a:rPr lang="en-US" sz="4400" b="1" i="1" dirty="0" smtClean="0">
                <a:solidFill>
                  <a:schemeClr val="bg1"/>
                </a:solidFill>
              </a:rPr>
              <a:t>2</a:t>
            </a:r>
            <a:r>
              <a:rPr lang="el-GR" sz="4400" b="1" i="1" dirty="0" smtClean="0">
                <a:solidFill>
                  <a:schemeClr val="bg1"/>
                </a:solidFill>
              </a:rPr>
              <a:t> </a:t>
            </a:r>
            <a:r>
              <a:rPr lang="el-GR" sz="4400" b="1" i="1" dirty="0" smtClean="0">
                <a:solidFill>
                  <a:schemeClr val="bg1"/>
                </a:solidFill>
              </a:rPr>
              <a:t>ΕΣΠ.ΓΕΛ ΒΕΡΟΙΑΣ</a:t>
            </a:r>
          </a:p>
          <a:p>
            <a:pPr algn="ctr"/>
            <a:r>
              <a:rPr lang="el-GR" sz="2800" b="1" i="1" dirty="0" smtClean="0">
                <a:solidFill>
                  <a:schemeClr val="bg1"/>
                </a:solidFill>
              </a:rPr>
              <a:t>ΣΧΟΛ. ΕΤΟΣ 2017-18</a:t>
            </a:r>
            <a:endParaRPr lang="el-GR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l-GR" sz="4000" b="1" i="1" u="sng" dirty="0" smtClean="0">
                <a:solidFill>
                  <a:schemeClr val="bg1"/>
                </a:solidFill>
              </a:rPr>
              <a:t>Θέμα: </a:t>
            </a:r>
            <a:r>
              <a:rPr lang="el-GR" sz="4000" b="1" i="1" u="sng" dirty="0" smtClean="0">
                <a:solidFill>
                  <a:schemeClr val="bg1"/>
                </a:solidFill>
              </a:rPr>
              <a:t>Οι βλαβερές συνέπειες του κα</a:t>
            </a:r>
            <a:r>
              <a:rPr lang="el-GR" sz="4000" b="1" i="1" u="sng" dirty="0" smtClean="0">
                <a:solidFill>
                  <a:schemeClr val="bg1"/>
                </a:solidFill>
              </a:rPr>
              <a:t>πνίσματος</a:t>
            </a:r>
            <a:endParaRPr lang="el-GR" sz="4000" b="1" i="1" u="sng" dirty="0" smtClean="0">
              <a:solidFill>
                <a:schemeClr val="bg1"/>
              </a:solidFill>
            </a:endParaRPr>
          </a:p>
          <a:p>
            <a:pPr algn="ctr"/>
            <a:endParaRPr lang="el-GR" dirty="0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Εικόνα" descr="-main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7" y="0"/>
            <a:ext cx="6072230" cy="75724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10 - Εικόνα" descr="-main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12" y="0"/>
            <a:ext cx="5715040" cy="77152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GillSansHel-Light"/>
              </a:rPr>
              <a:t>Στον καπνό του τσιγάρου έχουν ανιχνευθεί,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GillSansHel-Ligh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GillSansHel-Light"/>
              </a:rPr>
              <a:t> είτε ως αέρια είτε ως μικροσκοπικά σωματίδια, 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GillSansHel-Ligh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3500" b="1" dirty="0" smtClean="0">
                <a:solidFill>
                  <a:schemeClr val="bg1"/>
                </a:solidFill>
                <a:ea typeface="Calibri" pitchFamily="34" charset="0"/>
                <a:cs typeface="GillSansHel-Light"/>
              </a:rPr>
              <a:t>π</a:t>
            </a: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GillSansHel-Light"/>
              </a:rPr>
              <a:t>ερισσότερες</a:t>
            </a:r>
            <a:r>
              <a:rPr lang="en-US" sz="3500" b="1" dirty="0" smtClean="0">
                <a:solidFill>
                  <a:schemeClr val="bg1"/>
                </a:solidFill>
                <a:ea typeface="Calibri" pitchFamily="34" charset="0"/>
                <a:cs typeface="GillSansHel-Light"/>
              </a:rPr>
              <a:t> </a:t>
            </a: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GillSansHel-Light"/>
              </a:rPr>
              <a:t>από 4.000 διαφορετικές ουσίες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GillSansHel-Light"/>
              </a:rPr>
              <a:t>,</a:t>
            </a:r>
            <a:endParaRPr kumimoji="0" lang="el-GR" sz="3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GillSansHel-Ligh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GillSansHel-Light"/>
              </a:rPr>
              <a:t> </a:t>
            </a:r>
            <a:r>
              <a:rPr kumimoji="0" lang="el-GR" sz="35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GillSansHel-Light"/>
              </a:rPr>
              <a:t>μεταξύ των οποίων:</a:t>
            </a:r>
            <a:endParaRPr kumimoji="0" lang="el-GR" sz="3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643538" y="2714620"/>
            <a:ext cx="35004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500" b="1" dirty="0" smtClean="0">
                <a:solidFill>
                  <a:srgbClr val="FFFF99"/>
                </a:solidFill>
              </a:rPr>
              <a:t>Η νικοτίνη</a:t>
            </a:r>
          </a:p>
          <a:p>
            <a:pPr algn="ctr">
              <a:buFont typeface="Wingdings" pitchFamily="2" charset="2"/>
              <a:buChar char="q"/>
            </a:pPr>
            <a:r>
              <a:rPr lang="el-GR" sz="3500" b="1" dirty="0" smtClean="0">
                <a:solidFill>
                  <a:srgbClr val="FFFF99"/>
                </a:solidFill>
              </a:rPr>
              <a:t>προάγει τον πολλαπλασιασμό των καρκινικών κυττάρων</a:t>
            </a:r>
          </a:p>
          <a:p>
            <a:pPr algn="ctr">
              <a:buFont typeface="Wingdings" pitchFamily="2" charset="2"/>
              <a:buChar char="q"/>
            </a:pPr>
            <a:r>
              <a:rPr lang="el-GR" sz="3500" b="1" dirty="0" smtClean="0">
                <a:solidFill>
                  <a:srgbClr val="FFFF99"/>
                </a:solidFill>
              </a:rPr>
              <a:t>είναι εθιστική.</a:t>
            </a:r>
            <a:endParaRPr lang="el-GR" sz="3500" b="1" dirty="0">
              <a:solidFill>
                <a:srgbClr val="FFFF99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714620"/>
            <a:ext cx="271458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j-lt"/>
                <a:ea typeface="Calibri" pitchFamily="34" charset="0"/>
                <a:cs typeface="GillSansHel-Light" charset="-95"/>
              </a:rPr>
              <a:t>250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j-lt"/>
                <a:ea typeface="Calibri" pitchFamily="34" charset="0"/>
                <a:cs typeface="GillSansHel-Light" charset="-95"/>
              </a:rPr>
              <a:t>γνωστές </a:t>
            </a:r>
            <a:r>
              <a:rPr kumimoji="0" lang="el-GR" sz="35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j-lt"/>
                <a:ea typeface="Calibri" pitchFamily="34" charset="0"/>
                <a:cs typeface="GillSansHel-Light" charset="-95"/>
              </a:rPr>
              <a:t>καρκινογόνες</a:t>
            </a: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j-lt"/>
                <a:ea typeface="Calibri" pitchFamily="34" charset="0"/>
                <a:cs typeface="GillSansHel-Light" charset="-95"/>
              </a:rPr>
              <a:t> ουσίες</a:t>
            </a: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j-lt"/>
              </a:rPr>
              <a:t> ,</a:t>
            </a:r>
            <a:r>
              <a:rPr kumimoji="0" lang="el-GR" sz="35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+mj-lt"/>
              </a:rPr>
              <a:t> π.χ</a:t>
            </a:r>
            <a:r>
              <a:rPr lang="el-GR" sz="3500" b="1" dirty="0" smtClean="0">
                <a:solidFill>
                  <a:srgbClr val="FFFF99"/>
                </a:solidFill>
                <a:latin typeface="+mj-lt"/>
              </a:rPr>
              <a:t>. η πίσσα</a:t>
            </a:r>
            <a:r>
              <a:rPr lang="el-GR" sz="3500" b="1" dirty="0" smtClean="0">
                <a:latin typeface="+mj-lt"/>
              </a:rPr>
              <a:t>.</a:t>
            </a:r>
            <a:endParaRPr kumimoji="0" lang="el-GR" sz="35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- Αριστερό-δεξιό-άνω βέλος"/>
          <p:cNvSpPr/>
          <p:nvPr/>
        </p:nvSpPr>
        <p:spPr>
          <a:xfrm flipV="1">
            <a:off x="1071538" y="2143116"/>
            <a:ext cx="7143800" cy="500065"/>
          </a:xfrm>
          <a:prstGeom prst="leftRightUp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1 - Εικόνα" descr="image00000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214554"/>
            <a:ext cx="3500462" cy="4329136"/>
          </a:xfrm>
          <a:prstGeom prst="can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sd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4000" b="1" dirty="0" smtClean="0">
                <a:solidFill>
                  <a:srgbClr val="FFFF00"/>
                </a:solidFill>
              </a:rPr>
              <a:t>Ιδού μερικές μόνο από τις ουσίες, ανάμεσα στις χιλιάδες άλλες, που εισπνέει και εισάγει στον οργανισμό </a:t>
            </a:r>
          </a:p>
          <a:p>
            <a:pPr algn="r"/>
            <a:r>
              <a:rPr lang="el-GR" sz="4000" b="1" dirty="0" smtClean="0">
                <a:solidFill>
                  <a:srgbClr val="FFFF00"/>
                </a:solidFill>
              </a:rPr>
              <a:t>του ο καπνιστής με </a:t>
            </a:r>
          </a:p>
          <a:p>
            <a:pPr algn="r"/>
            <a:r>
              <a:rPr lang="el-GR" sz="4000" b="1" dirty="0" smtClean="0">
                <a:solidFill>
                  <a:srgbClr val="FFFF00"/>
                </a:solidFill>
              </a:rPr>
              <a:t>κάθε ρουφηξιά </a:t>
            </a:r>
          </a:p>
          <a:p>
            <a:pPr algn="r"/>
            <a:r>
              <a:rPr lang="el-GR" sz="4000" b="1" dirty="0" smtClean="0">
                <a:solidFill>
                  <a:srgbClr val="FFFF00"/>
                </a:solidFill>
              </a:rPr>
              <a:t>του τσιγάρου </a:t>
            </a:r>
          </a:p>
          <a:p>
            <a:pPr algn="r"/>
            <a:r>
              <a:rPr lang="el-GR" sz="4000" b="1" dirty="0" smtClean="0">
                <a:solidFill>
                  <a:srgbClr val="FFFF00"/>
                </a:solidFill>
              </a:rPr>
              <a:t>του: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Εικόνα" descr="imageξθ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286256"/>
            <a:ext cx="3571900" cy="28574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164305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i="1" dirty="0" smtClean="0">
                <a:solidFill>
                  <a:srgbClr val="FF0000"/>
                </a:solidFill>
              </a:rPr>
              <a:t>Ακετόνη:</a:t>
            </a:r>
            <a:r>
              <a:rPr lang="el-GR" sz="5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ουσία που υπάρχει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και στα καθαριστικά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των νυχιών,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το γνωστό </a:t>
            </a:r>
            <a:r>
              <a:rPr lang="el-GR" sz="5000" b="1" dirty="0" err="1" smtClean="0">
                <a:solidFill>
                  <a:srgbClr val="FF0000"/>
                </a:solidFill>
              </a:rPr>
              <a:t>ασετόν</a:t>
            </a:r>
            <a:r>
              <a:rPr lang="el-GR" sz="5000" b="1" dirty="0" smtClean="0">
                <a:solidFill>
                  <a:srgbClr val="FF0000"/>
                </a:solidFill>
              </a:rPr>
              <a:t>.</a:t>
            </a:r>
            <a:endParaRPr lang="el-G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185736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i="1" dirty="0" smtClean="0">
                <a:solidFill>
                  <a:srgbClr val="FF0000"/>
                </a:solidFill>
              </a:rPr>
              <a:t>Αμμωνία: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χρησιμοποιείται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στα καθαριστικά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πατωμάτων .</a:t>
            </a:r>
            <a:endParaRPr lang="el-G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164305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i="1" dirty="0" smtClean="0">
                <a:solidFill>
                  <a:srgbClr val="FF0000"/>
                </a:solidFill>
              </a:rPr>
              <a:t>Αρσενικό: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δηλητήριο,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που χρησιμοποιείται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και για τα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ποντικοφάρμακα.</a:t>
            </a:r>
            <a:endParaRPr lang="el-G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2857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5000" b="1" i="1" dirty="0" smtClean="0">
              <a:solidFill>
                <a:srgbClr val="FF0000"/>
              </a:solidFill>
            </a:endParaRPr>
          </a:p>
          <a:p>
            <a:pPr algn="ctr"/>
            <a:r>
              <a:rPr lang="el-GR" sz="4300" b="1" i="1" dirty="0" smtClean="0">
                <a:solidFill>
                  <a:srgbClr val="FF0000"/>
                </a:solidFill>
              </a:rPr>
              <a:t>Μονοξείδιο του άνθρακα:</a:t>
            </a:r>
          </a:p>
          <a:p>
            <a:pPr algn="ctr"/>
            <a:r>
              <a:rPr lang="el-GR" sz="4300" b="1" dirty="0" smtClean="0">
                <a:solidFill>
                  <a:srgbClr val="FF0000"/>
                </a:solidFill>
              </a:rPr>
              <a:t>  συστατικό</a:t>
            </a:r>
          </a:p>
          <a:p>
            <a:pPr algn="ctr"/>
            <a:r>
              <a:rPr lang="el-GR" sz="4300" b="1" dirty="0" smtClean="0">
                <a:solidFill>
                  <a:srgbClr val="FF0000"/>
                </a:solidFill>
              </a:rPr>
              <a:t> των καυσαερίων, δεσμεύει </a:t>
            </a:r>
          </a:p>
          <a:p>
            <a:pPr algn="ctr"/>
            <a:r>
              <a:rPr lang="el-GR" sz="4300" b="1" dirty="0" smtClean="0">
                <a:solidFill>
                  <a:srgbClr val="FF0000"/>
                </a:solidFill>
              </a:rPr>
              <a:t>την αιμοσφαιρίνη</a:t>
            </a:r>
          </a:p>
          <a:p>
            <a:pPr algn="ctr"/>
            <a:r>
              <a:rPr lang="el-GR" sz="4300" b="1" dirty="0" smtClean="0">
                <a:solidFill>
                  <a:srgbClr val="FF0000"/>
                </a:solidFill>
              </a:rPr>
              <a:t> και στερεί οξυγόνο </a:t>
            </a:r>
          </a:p>
          <a:p>
            <a:pPr algn="ctr"/>
            <a:r>
              <a:rPr lang="el-GR" sz="4300" b="1" dirty="0" smtClean="0">
                <a:solidFill>
                  <a:srgbClr val="FF0000"/>
                </a:solidFill>
              </a:rPr>
              <a:t>από τα κύτταρα. </a:t>
            </a:r>
            <a:endParaRPr lang="el-GR" sz="4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200024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i="1" dirty="0" smtClean="0">
                <a:solidFill>
                  <a:srgbClr val="FF0000"/>
                </a:solidFill>
              </a:rPr>
              <a:t>Ανιλίνη: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βασικό χημικό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συστατικό χρωμάτων.</a:t>
            </a:r>
            <a:endParaRPr lang="el-G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857232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i="1" dirty="0" smtClean="0">
                <a:solidFill>
                  <a:srgbClr val="FF0000"/>
                </a:solidFill>
              </a:rPr>
              <a:t>Ναφθαλίνη: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ουσία που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χρησιμοποιούμε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για την προστασία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των ρούχων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από το σκώρο.</a:t>
            </a:r>
            <a:endParaRPr lang="el-G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1071546"/>
            <a:ext cx="9144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i="1" dirty="0" smtClean="0">
                <a:solidFill>
                  <a:srgbClr val="FF0000"/>
                </a:solidFill>
              </a:rPr>
              <a:t>Φορμαλδεΰδη: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καρκινογόνος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 ουσία-</a:t>
            </a:r>
            <a:r>
              <a:rPr lang="el-GR" sz="5400" b="1" dirty="0" smtClean="0">
                <a:solidFill>
                  <a:srgbClr val="FF0000"/>
                </a:solidFill>
              </a:rPr>
              <a:t>διατηρεί </a:t>
            </a:r>
          </a:p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πτώματα </a:t>
            </a:r>
          </a:p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στην Ιατρική.</a:t>
            </a:r>
            <a:endParaRPr lang="el-G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νμν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1000108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500" b="1" i="1" dirty="0" smtClean="0">
                <a:solidFill>
                  <a:srgbClr val="FF0000"/>
                </a:solidFill>
              </a:rPr>
              <a:t>Πίσσα:</a:t>
            </a:r>
          </a:p>
          <a:p>
            <a:pPr algn="ctr"/>
            <a:endParaRPr lang="el-GR" sz="4500" b="1" i="1" dirty="0" smtClean="0">
              <a:solidFill>
                <a:srgbClr val="FF0000"/>
              </a:solidFill>
            </a:endParaRPr>
          </a:p>
          <a:p>
            <a:pPr algn="ctr"/>
            <a:r>
              <a:rPr lang="el-GR" sz="4500" b="1" dirty="0" smtClean="0">
                <a:solidFill>
                  <a:srgbClr val="FF0000"/>
                </a:solidFill>
              </a:rPr>
              <a:t>  μαύρο, κολλώδες υπόλειμμα αποτελούμενο από εκατοντάδες χημικές ουσίες, μερικές από τις οποίες θεωρούνται </a:t>
            </a:r>
            <a:r>
              <a:rPr lang="el-GR" sz="4500" b="1" dirty="0" err="1" smtClean="0">
                <a:solidFill>
                  <a:srgbClr val="FF0000"/>
                </a:solidFill>
              </a:rPr>
              <a:t>καρκινογόνες</a:t>
            </a:r>
            <a:r>
              <a:rPr lang="el-GR" sz="4500" b="1" dirty="0" smtClean="0">
                <a:solidFill>
                  <a:srgbClr val="FF0000"/>
                </a:solidFill>
              </a:rPr>
              <a:t> ή ταξινομούνται ως τοξικά απόβλητα.</a:t>
            </a:r>
            <a:endParaRPr lang="el-GR" sz="4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92867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chemeClr val="bg1"/>
                </a:solidFill>
              </a:rPr>
              <a:t>Υπεύθυνος καθηγητής:</a:t>
            </a:r>
          </a:p>
          <a:p>
            <a:pPr algn="ctr"/>
            <a:endParaRPr lang="el-GR" sz="40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Δρ. ΕΦΑ ΤΥΦΛΙΔΗΣ ΑΝΑΣΤΑΣΙΟΣ</a:t>
            </a:r>
          </a:p>
          <a:p>
            <a:pPr algn="ctr"/>
            <a:endParaRPr lang="el-GR" sz="4000" b="1" dirty="0" smtClean="0">
              <a:solidFill>
                <a:schemeClr val="bg1"/>
              </a:solidFill>
            </a:endParaRPr>
          </a:p>
          <a:p>
            <a:pPr algn="ctr"/>
            <a:endParaRPr lang="el-GR" sz="40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ΜΑΘΗΜΑ: ΦΥΣΙΚΗ ΑΓΩΓΗ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Πυλώνας ΙΙ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Σχ. έτος 2017-18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igar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71472" y="114298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Κάδμιο (μπαταρίες)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214546" y="178592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Στεαρικό οξύ (κεριά)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1643050"/>
            <a:ext cx="235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Βουτάνιο </a:t>
            </a:r>
          </a:p>
          <a:p>
            <a:r>
              <a:rPr lang="el-GR" sz="2000" b="1" dirty="0" smtClean="0">
                <a:solidFill>
                  <a:srgbClr val="000099"/>
                </a:solidFill>
              </a:rPr>
              <a:t>(αέριο καύσιμο-αναπτήρες)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4071942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 smtClean="0">
                <a:solidFill>
                  <a:srgbClr val="000099"/>
                </a:solidFill>
              </a:rPr>
              <a:t>Αιθανικό</a:t>
            </a:r>
            <a:r>
              <a:rPr lang="el-GR" sz="2000" b="1" dirty="0" smtClean="0">
                <a:solidFill>
                  <a:srgbClr val="000099"/>
                </a:solidFill>
              </a:rPr>
              <a:t> οξύ (ξύδι)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714480" y="428625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Μεθάνιο (αέριο υπονόμου)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428860" y="528638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Αρσενικό (ποντικοφάρμακα)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500562" y="571501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Μονοξείδιο του άνθρακα</a:t>
            </a:r>
          </a:p>
          <a:p>
            <a:r>
              <a:rPr lang="el-GR" sz="2000" b="1" dirty="0" smtClean="0">
                <a:solidFill>
                  <a:srgbClr val="000099"/>
                </a:solidFill>
              </a:rPr>
              <a:t>(δηλητηριώδες αέριο)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857884" y="4786322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 smtClean="0">
                <a:solidFill>
                  <a:srgbClr val="000099"/>
                </a:solidFill>
              </a:rPr>
              <a:t>Μεθανόλη</a:t>
            </a:r>
            <a:r>
              <a:rPr lang="el-GR" sz="2000" b="1" dirty="0" smtClean="0">
                <a:solidFill>
                  <a:srgbClr val="000099"/>
                </a:solidFill>
              </a:rPr>
              <a:t> (προωθητικό πυραύλων)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8072430" y="4429132"/>
            <a:ext cx="1643106" cy="40011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χρώμα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286644" y="2571744"/>
            <a:ext cx="185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Αμμωνία </a:t>
            </a:r>
          </a:p>
          <a:p>
            <a:r>
              <a:rPr lang="el-GR" sz="2000" b="1" dirty="0" smtClean="0">
                <a:solidFill>
                  <a:srgbClr val="000099"/>
                </a:solidFill>
              </a:rPr>
              <a:t>(τυπικό οικιακό καθαριστικό)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857884" y="207167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Νικοτίνη </a:t>
            </a:r>
          </a:p>
          <a:p>
            <a:r>
              <a:rPr lang="el-GR" dirty="0" smtClean="0"/>
              <a:t>(</a:t>
            </a:r>
            <a:r>
              <a:rPr lang="el-GR" sz="2000" b="1" dirty="0" smtClean="0">
                <a:solidFill>
                  <a:srgbClr val="000099"/>
                </a:solidFill>
              </a:rPr>
              <a:t>εντομοκτόνο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4429124" y="1928802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</a:rPr>
              <a:t>Τολουόλιο (κόλλες ταρίχευσης)</a:t>
            </a:r>
            <a:endParaRPr lang="el-GR" sz="2000" b="1" dirty="0">
              <a:solidFill>
                <a:srgbClr val="000099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357554" y="242886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 smtClean="0">
                <a:solidFill>
                  <a:srgbClr val="000099"/>
                </a:solidFill>
              </a:rPr>
              <a:t>Εξαμίνη</a:t>
            </a:r>
            <a:r>
              <a:rPr lang="el-GR" sz="2000" b="1" dirty="0" smtClean="0">
                <a:solidFill>
                  <a:srgbClr val="000099"/>
                </a:solidFill>
              </a:rPr>
              <a:t> (ταμπλέτα καυσίμων)</a:t>
            </a:r>
            <a:endParaRPr lang="el-GR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dirty="0" smtClean="0">
                <a:solidFill>
                  <a:schemeClr val="bg1"/>
                </a:solidFill>
              </a:rPr>
              <a:t>Το </a:t>
            </a:r>
            <a:r>
              <a:rPr lang="el-GR" sz="5000" b="1" dirty="0">
                <a:solidFill>
                  <a:schemeClr val="bg1"/>
                </a:solidFill>
              </a:rPr>
              <a:t>κάπνισμα είναι συχνή αιτία </a:t>
            </a:r>
            <a:r>
              <a:rPr lang="el-GR" sz="5000" b="1" dirty="0" smtClean="0">
                <a:solidFill>
                  <a:schemeClr val="bg1"/>
                </a:solidFill>
              </a:rPr>
              <a:t>απώλειας της όρασης .</a:t>
            </a:r>
            <a:endParaRPr lang="el-GR" sz="5000" b="1" dirty="0">
              <a:solidFill>
                <a:schemeClr val="bg1"/>
              </a:solidFill>
            </a:endParaRPr>
          </a:p>
        </p:txBody>
      </p:sp>
      <p:pic>
        <p:nvPicPr>
          <p:cNvPr id="5" name="4 - Εικόνα" descr="κατάλογο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7882" y="1714488"/>
            <a:ext cx="16144988" cy="97155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chosen-smo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5662">
            <a:off x="1759287" y="127769"/>
            <a:ext cx="5312697" cy="5635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dirty="0" smtClean="0">
                <a:solidFill>
                  <a:schemeClr val="bg1"/>
                </a:solidFill>
              </a:rPr>
              <a:t>Το κάπνισμα οδηγεί στον εκφυλισμό της </a:t>
            </a:r>
            <a:r>
              <a:rPr lang="el-GR" sz="5000" b="1" dirty="0" err="1" smtClean="0">
                <a:solidFill>
                  <a:schemeClr val="bg1"/>
                </a:solidFill>
              </a:rPr>
              <a:t>ωχράς</a:t>
            </a:r>
            <a:r>
              <a:rPr lang="el-GR" sz="5000" b="1" dirty="0" smtClean="0">
                <a:solidFill>
                  <a:schemeClr val="bg1"/>
                </a:solidFill>
              </a:rPr>
              <a:t> κηλίδας.</a:t>
            </a:r>
            <a:endParaRPr lang="el-GR" sz="5000" b="1" dirty="0">
              <a:solidFill>
                <a:schemeClr val="bg1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4457343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dirty="0" smtClean="0">
                <a:solidFill>
                  <a:schemeClr val="bg1"/>
                </a:solidFill>
              </a:rPr>
              <a:t>Σε αυτούς που σταματούν να καπνίζουν ο κίνδυνος τύφλωσης μειώνεται δραστικά.</a:t>
            </a:r>
            <a:endParaRPr lang="el-GR" sz="5000" dirty="0"/>
          </a:p>
        </p:txBody>
      </p:sp>
      <p:pic>
        <p:nvPicPr>
          <p:cNvPr id="5" name="4 - Εικόνα" descr="browneye8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071546"/>
            <a:ext cx="4714908" cy="3429024"/>
          </a:xfrm>
          <a:prstGeom prst="rect">
            <a:avLst/>
          </a:prstGeom>
          <a:effectLst>
            <a:softEdge rad="6350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368790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dirty="0">
                <a:solidFill>
                  <a:schemeClr val="bg1"/>
                </a:solidFill>
              </a:rPr>
              <a:t>Το κάπνισμα επηρεάζει </a:t>
            </a:r>
            <a:r>
              <a:rPr lang="el-GR" sz="5000" b="1" dirty="0" smtClean="0">
                <a:solidFill>
                  <a:schemeClr val="bg1"/>
                </a:solidFill>
              </a:rPr>
              <a:t>τη γονιμότητα </a:t>
            </a:r>
            <a:r>
              <a:rPr lang="el-GR" sz="5000" b="1" dirty="0">
                <a:solidFill>
                  <a:schemeClr val="bg1"/>
                </a:solidFill>
              </a:rPr>
              <a:t>των </a:t>
            </a:r>
            <a:r>
              <a:rPr lang="el-GR" sz="5000" b="1" dirty="0" smtClean="0">
                <a:solidFill>
                  <a:schemeClr val="bg1"/>
                </a:solidFill>
              </a:rPr>
              <a:t>ανδρών, αλλοιώνοντας το </a:t>
            </a:r>
            <a:r>
              <a:rPr lang="el-GR" sz="5000" b="1" dirty="0">
                <a:solidFill>
                  <a:schemeClr val="bg1"/>
                </a:solidFill>
              </a:rPr>
              <a:t>γενετικό υλικό, το </a:t>
            </a:r>
            <a:r>
              <a:rPr lang="el-GR" sz="5000" b="1" dirty="0" smtClean="0">
                <a:solidFill>
                  <a:schemeClr val="bg1"/>
                </a:solidFill>
              </a:rPr>
              <a:t>DNA.</a:t>
            </a:r>
            <a:endParaRPr lang="el-GR" sz="5000" b="1" dirty="0">
              <a:solidFill>
                <a:schemeClr val="bg1"/>
              </a:solidFill>
            </a:endParaRPr>
          </a:p>
        </p:txBody>
      </p:sp>
      <p:pic>
        <p:nvPicPr>
          <p:cNvPr id="3" name="2 - Εικόνα" descr="καπνιβδσμ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0"/>
            <a:ext cx="5286412" cy="38576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_2904_smo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4214810" cy="44856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3 - TextBox"/>
          <p:cNvSpPr txBox="1"/>
          <p:nvPr/>
        </p:nvSpPr>
        <p:spPr>
          <a:xfrm>
            <a:off x="0" y="500042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i="1" u="sng" dirty="0" smtClean="0">
                <a:solidFill>
                  <a:schemeClr val="bg1"/>
                </a:solidFill>
              </a:rPr>
              <a:t>Πόσο καπνίζει το παιδί σας;</a:t>
            </a:r>
            <a:endParaRPr lang="el-GR" sz="4500" b="1" i="1" u="sng" dirty="0">
              <a:solidFill>
                <a:schemeClr val="bg1"/>
              </a:solidFill>
            </a:endParaRPr>
          </a:p>
        </p:txBody>
      </p:sp>
      <p:pic>
        <p:nvPicPr>
          <p:cNvPr id="5" name="4 - Εικόνα" descr="image89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857232"/>
            <a:ext cx="6473432" cy="600076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second-hand-smo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86512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1142984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4500" b="1" dirty="0" smtClean="0">
                <a:solidFill>
                  <a:schemeClr val="bg1"/>
                </a:solidFill>
              </a:rPr>
              <a:t>.</a:t>
            </a:r>
            <a:endParaRPr lang="el-GR" sz="4500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357554" y="0"/>
            <a:ext cx="578644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5500" b="1" i="1" u="sng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Κάπνισμα </a:t>
            </a:r>
            <a:endParaRPr lang="en-US" sz="5500" b="1" i="1" u="sng" dirty="0" smtClean="0">
              <a:solidFill>
                <a:srgbClr val="CC330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5500" b="1" i="1" u="sng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και κύηση</a:t>
            </a:r>
            <a:endParaRPr lang="en-US" sz="5500" b="1" i="1" u="sng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5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Τόσο το ενεργητικό όσο και το παθητικό κάπνισμα κατά τη διάρκεια της κύησης έχει σοβαρές </a:t>
            </a:r>
            <a:endParaRPr lang="en-US" sz="4500" b="1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5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επιπτώσεις στην υγεία του εμβρύου</a:t>
            </a:r>
            <a:r>
              <a:rPr lang="el-GR" sz="4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rain-Heal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1500174"/>
            <a:ext cx="92869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dirty="0" smtClean="0">
                <a:solidFill>
                  <a:srgbClr val="FFFF66"/>
                </a:solidFill>
              </a:rPr>
              <a:t>Ο </a:t>
            </a:r>
            <a:r>
              <a:rPr lang="el-GR" sz="5000" b="1" dirty="0">
                <a:solidFill>
                  <a:srgbClr val="FFFF66"/>
                </a:solidFill>
              </a:rPr>
              <a:t>εγκέφαλος των καπνιστών παρουσιάζει αλλαγές στο μεταβολισμό</a:t>
            </a:r>
          </a:p>
          <a:p>
            <a:pPr algn="ctr"/>
            <a:r>
              <a:rPr lang="el-GR" sz="5000" b="1" dirty="0">
                <a:solidFill>
                  <a:srgbClr val="FFFF66"/>
                </a:solidFill>
              </a:rPr>
              <a:t>του, λόγω της χρόνιας στέρησης οξυγόνου που του επιφέρει το κάπνισμα.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no_smoking_1148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71546"/>
            <a:ext cx="6357982" cy="4786346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l-GR" sz="4500" b="1" dirty="0">
                <a:solidFill>
                  <a:schemeClr val="bg1"/>
                </a:solidFill>
              </a:rPr>
              <a:t>Το κάπνισμα </a:t>
            </a:r>
            <a:r>
              <a:rPr lang="el-GR" sz="4500" b="1" dirty="0" smtClean="0">
                <a:solidFill>
                  <a:schemeClr val="bg1"/>
                </a:solidFill>
              </a:rPr>
              <a:t>είναι η </a:t>
            </a:r>
            <a:r>
              <a:rPr lang="el-GR" sz="4500" b="1" dirty="0">
                <a:solidFill>
                  <a:schemeClr val="bg1"/>
                </a:solidFill>
              </a:rPr>
              <a:t>Νο1 </a:t>
            </a:r>
            <a:r>
              <a:rPr lang="el-GR" sz="4500" b="1" dirty="0" smtClean="0">
                <a:solidFill>
                  <a:schemeClr val="bg1"/>
                </a:solidFill>
              </a:rPr>
              <a:t>αιτία:</a:t>
            </a:r>
            <a:endParaRPr lang="en-US" sz="4500" b="1" dirty="0" smtClean="0">
              <a:solidFill>
                <a:schemeClr val="bg1"/>
              </a:solidFill>
            </a:endParaRPr>
          </a:p>
          <a:p>
            <a:endParaRPr lang="el-GR" sz="4500" b="1" dirty="0" smtClean="0">
              <a:solidFill>
                <a:schemeClr val="bg1"/>
              </a:solidFill>
            </a:endParaRPr>
          </a:p>
          <a:p>
            <a:endParaRPr lang="en-US" sz="4500" b="1" dirty="0" smtClean="0">
              <a:solidFill>
                <a:schemeClr val="bg1"/>
              </a:solidFill>
            </a:endParaRPr>
          </a:p>
          <a:p>
            <a:endParaRPr lang="en-US" sz="4500" b="1" dirty="0" smtClean="0">
              <a:solidFill>
                <a:schemeClr val="bg1"/>
              </a:solidFill>
            </a:endParaRPr>
          </a:p>
          <a:p>
            <a:endParaRPr lang="en-US" sz="4500" b="1" dirty="0" smtClean="0">
              <a:solidFill>
                <a:schemeClr val="bg1"/>
              </a:solidFill>
            </a:endParaRPr>
          </a:p>
          <a:p>
            <a:endParaRPr lang="en-US" sz="45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5500" b="1" dirty="0" smtClean="0">
                <a:solidFill>
                  <a:schemeClr val="bg1"/>
                </a:solidFill>
              </a:rPr>
              <a:t>θανάτων γενικά</a:t>
            </a:r>
            <a:endParaRPr lang="en-US" sz="5500" b="1" dirty="0" smtClean="0">
              <a:solidFill>
                <a:schemeClr val="bg1"/>
              </a:solidFill>
            </a:endParaRPr>
          </a:p>
          <a:p>
            <a:endParaRPr lang="el-GR" sz="4500" b="1" dirty="0">
              <a:solidFill>
                <a:schemeClr val="bg1"/>
              </a:solidFill>
            </a:endParaRPr>
          </a:p>
          <a:p>
            <a:r>
              <a:rPr lang="el-GR" sz="4500" b="1" dirty="0" smtClean="0">
                <a:solidFill>
                  <a:schemeClr val="bg1"/>
                </a:solidFill>
              </a:rPr>
              <a:t> </a:t>
            </a:r>
            <a:endParaRPr lang="el-GR" sz="4500" b="1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5286388"/>
            <a:ext cx="91440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Η ζωή ενός καπνιστή ελαττώνεται κατά</a:t>
            </a:r>
          </a:p>
          <a:p>
            <a:r>
              <a:rPr lang="el-GR" sz="4000" b="1" dirty="0" smtClean="0">
                <a:solidFill>
                  <a:schemeClr val="bg1"/>
                </a:solidFill>
              </a:rPr>
              <a:t> </a:t>
            </a:r>
            <a:r>
              <a:rPr lang="el-GR" sz="4300" b="1" i="1" dirty="0" smtClean="0">
                <a:solidFill>
                  <a:srgbClr val="00FF00"/>
                </a:solidFill>
              </a:rPr>
              <a:t>8-10 χρόνια </a:t>
            </a:r>
            <a:r>
              <a:rPr lang="el-GR" sz="4000" b="1" dirty="0" smtClean="0">
                <a:solidFill>
                  <a:schemeClr val="bg1"/>
                </a:solidFill>
              </a:rPr>
              <a:t>από αυτήν του μη καπνιστή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4800" b="1" dirty="0" smtClean="0">
                <a:solidFill>
                  <a:schemeClr val="bg1"/>
                </a:solidFill>
              </a:rPr>
              <a:t>Το κάπνισμα αυξάνει τον κίνδυνο:</a:t>
            </a:r>
          </a:p>
          <a:p>
            <a:endParaRPr lang="el-GR" sz="4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5000" b="1" dirty="0" smtClean="0">
                <a:solidFill>
                  <a:schemeClr val="bg1"/>
                </a:solidFill>
              </a:rPr>
              <a:t>καρκίνου του στήθους</a:t>
            </a:r>
          </a:p>
          <a:p>
            <a:pPr>
              <a:buFont typeface="Wingdings" pitchFamily="2" charset="2"/>
              <a:buChar char="q"/>
            </a:pPr>
            <a:endParaRPr lang="el-GR" sz="48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2071678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pPr>
              <a:buFont typeface="Wingdings" pitchFamily="2" charset="2"/>
              <a:buChar char="q"/>
            </a:pPr>
            <a:r>
              <a:rPr lang="el-GR" sz="4800" b="1" dirty="0" smtClean="0">
                <a:solidFill>
                  <a:schemeClr val="bg1"/>
                </a:solidFill>
              </a:rPr>
              <a:t> </a:t>
            </a:r>
            <a:r>
              <a:rPr lang="el-GR" sz="5000" b="1" dirty="0" smtClean="0">
                <a:solidFill>
                  <a:schemeClr val="bg1"/>
                </a:solidFill>
              </a:rPr>
              <a:t>καρκίνου της ουροδόχου κύστης</a:t>
            </a:r>
          </a:p>
          <a:p>
            <a:pPr>
              <a:buFont typeface="Wingdings" pitchFamily="2" charset="2"/>
              <a:buChar char="q"/>
            </a:pPr>
            <a:r>
              <a:rPr lang="el-GR" sz="5000" b="1" dirty="0" smtClean="0">
                <a:solidFill>
                  <a:schemeClr val="bg1"/>
                </a:solidFill>
              </a:rPr>
              <a:t> καρκίνου των νεφρών</a:t>
            </a:r>
          </a:p>
          <a:p>
            <a:pPr>
              <a:buFont typeface="Wingdings" pitchFamily="2" charset="2"/>
              <a:buChar char="q"/>
            </a:pPr>
            <a:r>
              <a:rPr lang="el-GR" sz="5000" b="1" dirty="0" smtClean="0">
                <a:solidFill>
                  <a:schemeClr val="bg1"/>
                </a:solidFill>
              </a:rPr>
              <a:t> καρκίνου του στομάχου</a:t>
            </a:r>
          </a:p>
          <a:p>
            <a:pPr>
              <a:buFont typeface="Wingdings" pitchFamily="2" charset="2"/>
              <a:buChar char="q"/>
            </a:pPr>
            <a:r>
              <a:rPr lang="el-GR" sz="5000" b="1" dirty="0" smtClean="0">
                <a:solidFill>
                  <a:schemeClr val="bg1"/>
                </a:solidFill>
              </a:rPr>
              <a:t>  λευχαιμίας</a:t>
            </a:r>
          </a:p>
          <a:p>
            <a:pPr>
              <a:buFont typeface="Wingdings" pitchFamily="2" charset="2"/>
              <a:buChar char="q"/>
            </a:pPr>
            <a:endParaRPr lang="el-GR" sz="4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l-GR" sz="4800" b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l-GR" sz="4800" b="1" dirty="0" smtClean="0">
                <a:solidFill>
                  <a:schemeClr val="bg1"/>
                </a:solidFill>
              </a:rPr>
              <a:t>αγγειακών παθήσεων του εγκεφάλου</a:t>
            </a:r>
          </a:p>
          <a:p>
            <a:pPr>
              <a:buFont typeface="Wingdings" pitchFamily="2" charset="2"/>
              <a:buChar char="q"/>
            </a:pPr>
            <a:r>
              <a:rPr lang="el-GR" sz="4800" b="1" dirty="0" smtClean="0">
                <a:solidFill>
                  <a:schemeClr val="bg1"/>
                </a:solidFill>
              </a:rPr>
              <a:t>καρδιοπαθειών</a:t>
            </a:r>
          </a:p>
          <a:p>
            <a:pPr>
              <a:buFont typeface="Wingdings" pitchFamily="2" charset="2"/>
              <a:buChar char="q"/>
            </a:pPr>
            <a:r>
              <a:rPr lang="el-GR" sz="4800" b="1" dirty="0" smtClean="0">
                <a:solidFill>
                  <a:schemeClr val="bg1"/>
                </a:solidFill>
              </a:rPr>
              <a:t> αρτηριοσκλήρωσης </a:t>
            </a:r>
          </a:p>
          <a:p>
            <a:pPr>
              <a:buFont typeface="Wingdings" pitchFamily="2" charset="2"/>
              <a:buChar char="q"/>
            </a:pPr>
            <a:r>
              <a:rPr lang="el-GR" sz="4800" b="1" dirty="0" smtClean="0">
                <a:solidFill>
                  <a:schemeClr val="bg1"/>
                </a:solidFill>
              </a:rPr>
              <a:t> διαβήτη</a:t>
            </a:r>
          </a:p>
          <a:p>
            <a:pPr>
              <a:buFont typeface="Wingdings" pitchFamily="2" charset="2"/>
              <a:buChar char="q"/>
            </a:pPr>
            <a:r>
              <a:rPr lang="el-GR" sz="4800" b="1" dirty="0" smtClean="0">
                <a:solidFill>
                  <a:schemeClr val="bg1"/>
                </a:solidFill>
              </a:rPr>
              <a:t> έλκους στομάχου</a:t>
            </a:r>
          </a:p>
          <a:p>
            <a:pPr>
              <a:buFont typeface="Wingdings" pitchFamily="2" charset="2"/>
              <a:buChar char="q"/>
            </a:pPr>
            <a:r>
              <a:rPr lang="el-GR" sz="4800" b="1" dirty="0" smtClean="0">
                <a:solidFill>
                  <a:schemeClr val="bg1"/>
                </a:solidFill>
              </a:rPr>
              <a:t>βρογχίτιδας, άσθματος, </a:t>
            </a:r>
          </a:p>
          <a:p>
            <a:r>
              <a:rPr lang="el-GR" sz="4800" b="1" dirty="0" smtClean="0">
                <a:solidFill>
                  <a:schemeClr val="bg1"/>
                </a:solidFill>
              </a:rPr>
              <a:t>πνευμονικού  εμφυσήματος</a:t>
            </a:r>
            <a:endParaRPr lang="el-GR" sz="4800" b="1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4800" b="1" dirty="0" smtClean="0">
                <a:solidFill>
                  <a:schemeClr val="bg1"/>
                </a:solidFill>
              </a:rPr>
              <a:t>Το κάπνισμα αυξάνει τον κίνδυνο: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28604"/>
            <a:ext cx="9144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500" b="1" u="sng" dirty="0" smtClean="0">
                <a:solidFill>
                  <a:schemeClr val="bg1"/>
                </a:solidFill>
              </a:rPr>
              <a:t>Ομάδα </a:t>
            </a:r>
            <a:r>
              <a:rPr lang="el-GR" sz="6500" b="1" u="sng" dirty="0" smtClean="0">
                <a:solidFill>
                  <a:schemeClr val="bg1"/>
                </a:solidFill>
              </a:rPr>
              <a:t>εργασίας Α2:</a:t>
            </a:r>
            <a:endParaRPr lang="el-GR" sz="6500" b="1" u="sng" dirty="0" smtClean="0">
              <a:solidFill>
                <a:schemeClr val="bg1"/>
              </a:solidFill>
            </a:endParaRPr>
          </a:p>
          <a:p>
            <a:pPr algn="ctr"/>
            <a:r>
              <a:rPr lang="el-GR" sz="6500" b="1" dirty="0" err="1" smtClean="0">
                <a:solidFill>
                  <a:schemeClr val="bg1"/>
                </a:solidFill>
              </a:rPr>
              <a:t>Σούλο</a:t>
            </a:r>
            <a:r>
              <a:rPr lang="el-GR" sz="6500" b="1" dirty="0" smtClean="0">
                <a:solidFill>
                  <a:schemeClr val="bg1"/>
                </a:solidFill>
              </a:rPr>
              <a:t> </a:t>
            </a:r>
            <a:r>
              <a:rPr lang="el-GR" sz="6500" b="1" dirty="0" err="1" smtClean="0">
                <a:solidFill>
                  <a:schemeClr val="bg1"/>
                </a:solidFill>
              </a:rPr>
              <a:t>Σουλεϊμάνι</a:t>
            </a:r>
            <a:endParaRPr lang="el-GR" sz="65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6500" b="1" dirty="0" err="1" smtClean="0">
                <a:solidFill>
                  <a:schemeClr val="bg1"/>
                </a:solidFill>
              </a:rPr>
              <a:t>Ζούμα</a:t>
            </a:r>
            <a:r>
              <a:rPr lang="el-GR" sz="6500" b="1" dirty="0" smtClean="0">
                <a:solidFill>
                  <a:schemeClr val="bg1"/>
                </a:solidFill>
              </a:rPr>
              <a:t> </a:t>
            </a:r>
            <a:r>
              <a:rPr lang="el-GR" sz="6500" b="1" dirty="0" smtClean="0">
                <a:solidFill>
                  <a:schemeClr val="bg1"/>
                </a:solidFill>
              </a:rPr>
              <a:t>Ανδρέας</a:t>
            </a:r>
          </a:p>
          <a:p>
            <a:pPr algn="ctr"/>
            <a:r>
              <a:rPr lang="el-GR" sz="6500" b="1" dirty="0" err="1" smtClean="0">
                <a:solidFill>
                  <a:schemeClr val="bg1"/>
                </a:solidFill>
              </a:rPr>
              <a:t>Ματιανι</a:t>
            </a:r>
            <a:r>
              <a:rPr lang="el-GR" sz="6500" b="1" dirty="0" smtClean="0">
                <a:solidFill>
                  <a:schemeClr val="bg1"/>
                </a:solidFill>
              </a:rPr>
              <a:t> </a:t>
            </a:r>
            <a:r>
              <a:rPr lang="el-GR" sz="6500" b="1" dirty="0" err="1" smtClean="0">
                <a:solidFill>
                  <a:schemeClr val="bg1"/>
                </a:solidFill>
              </a:rPr>
              <a:t>Ταϊπ</a:t>
            </a:r>
            <a:endParaRPr lang="el-GR" sz="65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6500" b="1" dirty="0" err="1" smtClean="0">
                <a:solidFill>
                  <a:schemeClr val="bg1"/>
                </a:solidFill>
              </a:rPr>
              <a:t>Αλι</a:t>
            </a:r>
            <a:r>
              <a:rPr lang="el-GR" sz="6500" b="1" dirty="0" err="1" smtClean="0">
                <a:solidFill>
                  <a:schemeClr val="bg1"/>
                </a:solidFill>
              </a:rPr>
              <a:t>μέτα</a:t>
            </a:r>
            <a:r>
              <a:rPr lang="el-GR" sz="6500" b="1" dirty="0" smtClean="0">
                <a:solidFill>
                  <a:schemeClr val="bg1"/>
                </a:solidFill>
              </a:rPr>
              <a:t> </a:t>
            </a:r>
            <a:r>
              <a:rPr lang="el-GR" sz="6500" b="1" dirty="0" err="1" smtClean="0">
                <a:solidFill>
                  <a:schemeClr val="bg1"/>
                </a:solidFill>
              </a:rPr>
              <a:t>Ερσιλντ</a:t>
            </a:r>
            <a:endParaRPr lang="el-GR" sz="6500" b="1" dirty="0" smtClean="0">
              <a:solidFill>
                <a:schemeClr val="bg1"/>
              </a:solidFill>
            </a:endParaRPr>
          </a:p>
          <a:p>
            <a:pPr algn="ctr"/>
            <a:endParaRPr lang="el-GR" sz="6500" b="1" dirty="0" smtClean="0">
              <a:solidFill>
                <a:schemeClr val="bg1"/>
              </a:solidFill>
            </a:endParaRPr>
          </a:p>
          <a:p>
            <a:pPr algn="ctr"/>
            <a:endParaRPr lang="el-GR" sz="6500" b="1" dirty="0" smtClean="0">
              <a:solidFill>
                <a:schemeClr val="bg1"/>
              </a:solidFill>
            </a:endParaRPr>
          </a:p>
          <a:p>
            <a:pPr algn="ctr"/>
            <a:endParaRPr lang="el-GR" sz="65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nosmo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u="sng" dirty="0" smtClean="0"/>
              <a:t> </a:t>
            </a:r>
            <a:r>
              <a:rPr lang="el-GR" sz="5000" b="1" i="1" u="sng" dirty="0" smtClean="0">
                <a:solidFill>
                  <a:schemeClr val="bg1"/>
                </a:solidFill>
              </a:rPr>
              <a:t>Η νόσος του </a:t>
            </a:r>
            <a:r>
              <a:rPr lang="el-GR" sz="5000" b="1" i="1" u="sng" dirty="0" err="1" smtClean="0">
                <a:solidFill>
                  <a:schemeClr val="bg1"/>
                </a:solidFill>
              </a:rPr>
              <a:t>Buerger</a:t>
            </a:r>
            <a:endParaRPr lang="en-US" sz="5000" b="1" i="1" u="sng" dirty="0" smtClean="0">
              <a:solidFill>
                <a:schemeClr val="bg1"/>
              </a:solidFill>
            </a:endParaRPr>
          </a:p>
          <a:p>
            <a:pPr algn="ctr"/>
            <a:r>
              <a:rPr lang="el-GR" sz="5000" b="1" i="1" u="sng" dirty="0" smtClean="0">
                <a:solidFill>
                  <a:schemeClr val="bg1"/>
                </a:solidFill>
              </a:rPr>
              <a:t> (αποφρακτική </a:t>
            </a:r>
            <a:r>
              <a:rPr lang="el-GR" sz="5000" b="1" i="1" u="sng" dirty="0" err="1" smtClean="0">
                <a:solidFill>
                  <a:schemeClr val="bg1"/>
                </a:solidFill>
              </a:rPr>
              <a:t>θρομβαγγειίτιδα</a:t>
            </a:r>
            <a:r>
              <a:rPr lang="el-GR" sz="5000" b="1" i="1" u="sng" dirty="0" smtClean="0">
                <a:solidFill>
                  <a:schemeClr val="bg1"/>
                </a:solidFill>
              </a:rPr>
              <a:t>)</a:t>
            </a:r>
            <a:endParaRPr lang="en-US" sz="5000" b="1" i="1" u="sng" dirty="0" smtClean="0">
              <a:solidFill>
                <a:schemeClr val="bg1"/>
              </a:solidFill>
            </a:endParaRPr>
          </a:p>
          <a:p>
            <a:pPr algn="ctr"/>
            <a:r>
              <a:rPr lang="el-GR" sz="5000" b="1" i="1" u="sng" dirty="0" smtClean="0">
                <a:solidFill>
                  <a:schemeClr val="bg1"/>
                </a:solidFill>
              </a:rPr>
              <a:t> </a:t>
            </a:r>
            <a:r>
              <a:rPr lang="el-GR" sz="5000" b="1" dirty="0" smtClean="0">
                <a:solidFill>
                  <a:schemeClr val="bg1"/>
                </a:solidFill>
              </a:rPr>
              <a:t>Η πάθηση αυτή, που συνδέεται άμεσα με το κάπνισμα ,είναι μια αποφρακτική αγγειακή νόσος, όπου υπάρχει πλήρης αποκοπή της κυκλοφορίας στα χέρια ή πόδια και οδηγεί στη γάγγραινα.</a:t>
            </a:r>
            <a:endParaRPr lang="el-GR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Cigarettes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ΕΥΡΩΠΑΙΚΗ ΕΠΙΤΡΟΠ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-285776"/>
            <a:ext cx="5715010" cy="757242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235743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5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Οι  παθήσεις που προκαλούνται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5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από το κάπνισμα, οδηγούν σε τεράστιες δαπάνες στον τομέα της Υγείας οι οποίες πληρώνονται από τους φορολογούμενους και τα κρατικά συστήματα υγείας.</a:t>
            </a:r>
            <a:endParaRPr lang="el-GR" sz="4500" dirty="0">
              <a:solidFill>
                <a:srgbClr val="FFFF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i="1" u="sng" dirty="0" smtClean="0">
                <a:solidFill>
                  <a:schemeClr val="bg1"/>
                </a:solidFill>
              </a:rPr>
              <a:t>Επιπτώσεις στην οικονομία του κράτους</a:t>
            </a:r>
            <a:endParaRPr lang="el-GR" sz="45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u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tsigar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785926"/>
            <a:ext cx="4857784" cy="28051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500" b="1" dirty="0" smtClean="0"/>
              <a:t>Κάθε χρόνο, οι σχετικές με τον καρκίνο και τον καπνό ασθένειες κοστίζουν στην κοινωνία ένα τεράστιο ποσό χρημάτων για τη φροντίδα των ασθενών και την παρακολούθηση της θεραπείας τους.</a:t>
            </a:r>
          </a:p>
          <a:p>
            <a:endParaRPr lang="el-GR" sz="3500" b="1" dirty="0" smtClean="0">
              <a:solidFill>
                <a:schemeClr val="bg1"/>
              </a:solidFill>
            </a:endParaRPr>
          </a:p>
          <a:p>
            <a:endParaRPr lang="el-GR" sz="35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35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l-GR" sz="3500" b="1" dirty="0" smtClean="0"/>
              <a:t>Ο καπνιστής πρέπει να γνωρίζει πως εξαιτίας του, ένα τεράστιο ποσό χρημάτων ξοδεύεται για να βοηθηθούν άνθρωποι οι οποίοι, όπως και ο ίδιος, δεν ήξεραν πώς να πουν ΟΧΙ στα τσιγάρα.</a:t>
            </a:r>
            <a:br>
              <a:rPr lang="el-GR" sz="3500" b="1" dirty="0" smtClean="0"/>
            </a:br>
            <a:r>
              <a:rPr lang="el-GR" sz="3500" b="1" dirty="0" smtClean="0">
                <a:solidFill>
                  <a:schemeClr val="bg1"/>
                </a:solidFill>
              </a:rPr>
              <a:t/>
            </a:r>
            <a:br>
              <a:rPr lang="el-GR" sz="3500" b="1" dirty="0" smtClean="0">
                <a:solidFill>
                  <a:schemeClr val="bg1"/>
                </a:solidFill>
              </a:rPr>
            </a:br>
            <a:endParaRPr lang="el-GR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ublic-Smoking-W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1" u="sng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ea typeface="Times New Roman" pitchFamily="18" charset="0"/>
                <a:cs typeface="Times New Roman" pitchFamily="18" charset="0"/>
              </a:rPr>
              <a:t>ΠΑΘΗΤΙΚΟ ΚΑΠΝΙΣΜΑ</a:t>
            </a:r>
            <a:endParaRPr kumimoji="0" lang="el-GR" sz="5000" b="1" i="1" u="sng" strike="noStrike" cap="none" normalizeH="0" baseline="0" dirty="0" smtClean="0">
              <a:ln>
                <a:noFill/>
              </a:ln>
              <a:solidFill>
                <a:srgbClr val="99FF33"/>
              </a:solidFill>
              <a:effectLst/>
              <a:ea typeface="Times New Roman" pitchFamily="18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610136"/>
            <a:ext cx="91440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900" b="1" dirty="0" smtClean="0">
              <a:solidFill>
                <a:schemeClr val="bg1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900" b="1" dirty="0" smtClean="0">
                <a:solidFill>
                  <a:srgbClr val="FFFF00"/>
                </a:solidFill>
                <a:ea typeface="Times New Roman" pitchFamily="18" charset="0"/>
              </a:rPr>
              <a:t>Το κάπνισμα σε κλειστό χώρο δημιουργεί υψηλή</a:t>
            </a:r>
            <a:endParaRPr lang="en-US" sz="4900" b="1" dirty="0" smtClean="0">
              <a:solidFill>
                <a:srgbClr val="FFFF00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900" b="1" dirty="0" smtClean="0">
                <a:solidFill>
                  <a:srgbClr val="FFFF00"/>
                </a:solidFill>
                <a:ea typeface="Times New Roman" pitchFamily="18" charset="0"/>
              </a:rPr>
              <a:t> συγκέντρωση ορισμένων βλαπτικών ουσιών</a:t>
            </a:r>
            <a:endParaRPr lang="en-US" sz="4900" b="1" dirty="0" smtClean="0">
              <a:solidFill>
                <a:srgbClr val="FFFF00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900" b="1" dirty="0" smtClean="0">
                <a:solidFill>
                  <a:srgbClr val="FFFF00"/>
                </a:solidFill>
                <a:ea typeface="Times New Roman" pitchFamily="18" charset="0"/>
              </a:rPr>
              <a:t> (μονοξείδιο του άνθρακα, διάφορα σωματίδια</a:t>
            </a:r>
            <a:r>
              <a:rPr lang="en-US" sz="4900" b="1" dirty="0" smtClean="0">
                <a:solidFill>
                  <a:srgbClr val="FFFF00"/>
                </a:solidFill>
                <a:ea typeface="Times New Roman" pitchFamily="18" charset="0"/>
              </a:rPr>
              <a:t>,</a:t>
            </a:r>
            <a:r>
              <a:rPr lang="el-GR" sz="4900" b="1" dirty="0" smtClean="0">
                <a:solidFill>
                  <a:srgbClr val="FFFF00"/>
                </a:solidFill>
                <a:ea typeface="Times New Roman" pitchFamily="18" charset="0"/>
              </a:rPr>
              <a:t>νικοτίνη)</a:t>
            </a:r>
            <a:endParaRPr lang="en-US" sz="4900" b="1" dirty="0" smtClean="0">
              <a:solidFill>
                <a:srgbClr val="FFFF00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900" b="1" dirty="0" smtClean="0">
                <a:solidFill>
                  <a:srgbClr val="FFFF00"/>
                </a:solidFill>
                <a:ea typeface="Times New Roman" pitchFamily="18" charset="0"/>
              </a:rPr>
              <a:t>και…</a:t>
            </a:r>
            <a:endParaRPr lang="en-US" sz="4900" b="1" dirty="0" smtClean="0">
              <a:solidFill>
                <a:srgbClr val="FFFF00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900" b="1" dirty="0" smtClean="0">
                <a:solidFill>
                  <a:srgbClr val="FFFF00"/>
                </a:solidFill>
                <a:ea typeface="Times New Roman" pitchFamily="18" charset="0"/>
              </a:rPr>
              <a:t> </a:t>
            </a:r>
            <a:endParaRPr lang="el-GR" sz="49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900" b="1" dirty="0" smtClean="0">
                <a:solidFill>
                  <a:srgbClr val="FFFF00"/>
                </a:solidFill>
              </a:rPr>
              <a:t>…μπορεί να προκαλέσει πολλές από τις ασθένειες που προκαλεί και το ενεργητικό κάπνισμα.</a:t>
            </a:r>
            <a:endParaRPr lang="el-GR" sz="4900" b="1" dirty="0">
              <a:solidFill>
                <a:srgbClr val="FFFF00"/>
              </a:solidFill>
            </a:endParaRPr>
          </a:p>
        </p:txBody>
      </p:sp>
      <p:pic>
        <p:nvPicPr>
          <p:cNvPr id="3" name="2 - Εικόνα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357430"/>
            <a:ext cx="3857620" cy="45005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3 - Εικόνα" descr="AntiSmokingCampaign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7430"/>
            <a:ext cx="5857884" cy="450057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Η χρόνια έκθεση στο παθητικό κάπνισμα είναι μια σημαντική αιτία  αύξησης της νοσηρότητας και της θνησιμότητας, και  επιβαρύνει με σημαντικές δαπάνες την κοινωνία ως σύνολο.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5" name="4 - Εικόνα" descr="imagυε5τ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071810"/>
            <a:ext cx="5429288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gy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Σε όσους εκτίθενται </a:t>
            </a:r>
            <a:endParaRPr kumimoji="0" lang="en-US" sz="5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ritannic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παθητικά στο κάπνισμα, </a:t>
            </a:r>
            <a:endParaRPr kumimoji="0" lang="en-US" sz="5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ritannic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 κίνδυνος προσβολής</a:t>
            </a:r>
            <a:endParaRPr kumimoji="0" lang="en-US" sz="5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ritannic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από καρκίνο του</a:t>
            </a:r>
            <a:endParaRPr kumimoji="0" lang="en-US" sz="5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ritannic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πνεύμονα είναι κατά </a:t>
            </a:r>
            <a:endParaRPr kumimoji="0" lang="en-US" sz="5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ritannic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20 - 30%</a:t>
            </a:r>
            <a:r>
              <a:rPr lang="en-US" sz="5000" b="1" dirty="0" smtClean="0">
                <a:solidFill>
                  <a:srgbClr val="FFFF00"/>
                </a:solidFill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μεγαλύτερος</a:t>
            </a:r>
            <a:endParaRPr kumimoji="0" lang="en-US" sz="5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ritannic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από τους μη καπνιστές.</a:t>
            </a:r>
            <a:endParaRPr kumimoji="0" lang="el-GR" sz="5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</a:rPr>
              <a:t>Το τριτογενές κάπνισμα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78579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500" b="1" dirty="0" smtClean="0">
                <a:solidFill>
                  <a:schemeClr val="bg1"/>
                </a:solidFill>
              </a:rPr>
              <a:t>Τριτογενής καπνός είναι αυτό που μυρίζουμε όταν ένας καπνιστής μπει σε μικρό κλειστό χώρο ακόμη και όταν έχει σβήσει το τσιγάρο του. </a:t>
            </a:r>
            <a:endParaRPr lang="el-GR" sz="4500" b="1" dirty="0">
              <a:solidFill>
                <a:schemeClr val="bg1"/>
              </a:solidFill>
            </a:endParaRPr>
          </a:p>
        </p:txBody>
      </p:sp>
      <p:pic>
        <p:nvPicPr>
          <p:cNvPr id="7" name="6 - Εικόνα" descr="pathitiko-kapnisma-tsigaro-1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500438"/>
            <a:ext cx="4786346" cy="33575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engine.fe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43576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3 - Εικόνα" descr="pathitiko kapnis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2900"/>
            <a:ext cx="4929190" cy="46434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2 - Ορθογώνιο"/>
          <p:cNvSpPr/>
          <p:nvPr/>
        </p:nvSpPr>
        <p:spPr>
          <a:xfrm>
            <a:off x="0" y="4457343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000" b="1" dirty="0" smtClean="0">
                <a:solidFill>
                  <a:schemeClr val="bg1"/>
                </a:solidFill>
              </a:rPr>
              <a:t>Το σπίτι είναι ο κύριος χώρος χρόνιας έκθεσης στον καπνό του περιβάλλοντος.</a:t>
            </a:r>
            <a:endParaRPr lang="el-GR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14298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Σήμερα, 3 στους 10 Ευρωπαίους πολίτες άνω των 15 καπνίζουν. Η πανδημία του καπνίσματος σκοτώνει </a:t>
            </a:r>
            <a:r>
              <a:rPr lang="el-GR" sz="4000" b="1" i="1" dirty="0" smtClean="0">
                <a:solidFill>
                  <a:srgbClr val="33CCFF"/>
                </a:solidFill>
              </a:rPr>
              <a:t>5,4 εκ. άτομα  κάθε χρόνο</a:t>
            </a:r>
            <a:r>
              <a:rPr lang="el-GR" sz="4000" b="1" dirty="0" smtClean="0">
                <a:solidFill>
                  <a:schemeClr val="bg1"/>
                </a:solidFill>
              </a:rPr>
              <a:t>.  Αυτό σημαίνει ότι τον </a:t>
            </a:r>
            <a:r>
              <a:rPr lang="el-GR" sz="4000" b="1" i="1" dirty="0" smtClean="0">
                <a:solidFill>
                  <a:srgbClr val="33CCFF"/>
                </a:solidFill>
              </a:rPr>
              <a:t>20</a:t>
            </a:r>
            <a:r>
              <a:rPr lang="el-GR" sz="4000" b="1" i="1" baseline="30000" dirty="0" smtClean="0">
                <a:solidFill>
                  <a:srgbClr val="33CCFF"/>
                </a:solidFill>
              </a:rPr>
              <a:t>ο</a:t>
            </a:r>
            <a:r>
              <a:rPr lang="el-GR" sz="4000" b="1" i="1" dirty="0" smtClean="0">
                <a:solidFill>
                  <a:srgbClr val="33CCFF"/>
                </a:solidFill>
              </a:rPr>
              <a:t> αιώνα</a:t>
            </a:r>
            <a:r>
              <a:rPr lang="el-GR" sz="4000" b="1" dirty="0" smtClean="0">
                <a:solidFill>
                  <a:schemeClr val="bg1"/>
                </a:solidFill>
              </a:rPr>
              <a:t> προέκυψαν </a:t>
            </a:r>
            <a:r>
              <a:rPr lang="el-GR" sz="4000" b="1" i="1" dirty="0" smtClean="0">
                <a:solidFill>
                  <a:srgbClr val="33CCFF"/>
                </a:solidFill>
              </a:rPr>
              <a:t>100 εκ. θάνατοι </a:t>
            </a:r>
            <a:r>
              <a:rPr lang="el-GR" sz="4000" b="1" dirty="0" smtClean="0">
                <a:solidFill>
                  <a:schemeClr val="bg1"/>
                </a:solidFill>
              </a:rPr>
              <a:t>και υπολογίζεται ότι θα ανέλθουν σε </a:t>
            </a:r>
          </a:p>
          <a:p>
            <a:pPr algn="ctr"/>
            <a:r>
              <a:rPr lang="el-GR" sz="4000" b="1" i="1" dirty="0" smtClean="0">
                <a:solidFill>
                  <a:srgbClr val="33CCFF"/>
                </a:solidFill>
              </a:rPr>
              <a:t>1</a:t>
            </a:r>
            <a:r>
              <a:rPr lang="el-GR" sz="4000" b="1" dirty="0" smtClean="0">
                <a:solidFill>
                  <a:schemeClr val="bg1"/>
                </a:solidFill>
              </a:rPr>
              <a:t>  </a:t>
            </a:r>
            <a:r>
              <a:rPr lang="el-GR" sz="4000" b="1" i="1" dirty="0" smtClean="0">
                <a:solidFill>
                  <a:srgbClr val="33CCFF"/>
                </a:solidFill>
              </a:rPr>
              <a:t>δισεκατομμύριο θάνατοι </a:t>
            </a:r>
            <a:r>
              <a:rPr lang="el-GR" sz="4000" b="1" dirty="0" smtClean="0">
                <a:solidFill>
                  <a:schemeClr val="bg1"/>
                </a:solidFill>
              </a:rPr>
              <a:t>παγκοσμίως τον </a:t>
            </a:r>
            <a:r>
              <a:rPr lang="el-GR" sz="4000" b="1" i="1" dirty="0" smtClean="0">
                <a:solidFill>
                  <a:srgbClr val="33CCFF"/>
                </a:solidFill>
              </a:rPr>
              <a:t>21</a:t>
            </a:r>
            <a:r>
              <a:rPr lang="el-GR" sz="4000" b="1" i="1" baseline="30000" dirty="0" smtClean="0">
                <a:solidFill>
                  <a:srgbClr val="33CCFF"/>
                </a:solidFill>
              </a:rPr>
              <a:t>ο</a:t>
            </a:r>
            <a:r>
              <a:rPr lang="el-GR" sz="4000" b="1" i="1" dirty="0" smtClean="0">
                <a:solidFill>
                  <a:srgbClr val="33CCFF"/>
                </a:solidFill>
              </a:rPr>
              <a:t> αιώνα. </a:t>
            </a:r>
            <a:endParaRPr lang="el-GR" sz="4000" b="1" i="1" dirty="0">
              <a:solidFill>
                <a:srgbClr val="33CCFF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i="1" u="sng" dirty="0" smtClean="0">
                <a:solidFill>
                  <a:schemeClr val="bg1"/>
                </a:solidFill>
              </a:rPr>
              <a:t>Η πανδημία του καπνίσματος</a:t>
            </a:r>
            <a:endParaRPr lang="el-GR" sz="45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easy-way-to-quit-smo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4143372" cy="37147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000" b="1" dirty="0" smtClean="0">
                <a:solidFill>
                  <a:srgbClr val="FFC000"/>
                </a:solidFill>
              </a:rPr>
              <a:t>Χρόνια και εντατική</a:t>
            </a:r>
          </a:p>
          <a:p>
            <a:r>
              <a:rPr lang="el-GR" sz="5000" b="1" dirty="0" smtClean="0">
                <a:solidFill>
                  <a:srgbClr val="FFC000"/>
                </a:solidFill>
              </a:rPr>
              <a:t> έκθεση</a:t>
            </a:r>
          </a:p>
          <a:p>
            <a:r>
              <a:rPr lang="el-GR" sz="5000" b="1" dirty="0" smtClean="0">
                <a:solidFill>
                  <a:srgbClr val="FFC000"/>
                </a:solidFill>
              </a:rPr>
              <a:t> υπάρχει και </a:t>
            </a:r>
          </a:p>
          <a:p>
            <a:r>
              <a:rPr lang="el-GR" sz="5000" b="1" dirty="0" smtClean="0">
                <a:solidFill>
                  <a:srgbClr val="FFC000"/>
                </a:solidFill>
              </a:rPr>
              <a:t>στους χώρους </a:t>
            </a:r>
          </a:p>
          <a:p>
            <a:r>
              <a:rPr lang="el-GR" sz="5000" b="1" dirty="0" smtClean="0">
                <a:solidFill>
                  <a:srgbClr val="FFC000"/>
                </a:solidFill>
              </a:rPr>
              <a:t>εργασίας.</a:t>
            </a:r>
            <a:endParaRPr lang="el-GR" sz="5000" dirty="0">
              <a:solidFill>
                <a:srgbClr val="FFC000"/>
              </a:solidFill>
            </a:endParaRPr>
          </a:p>
        </p:txBody>
      </p:sp>
      <p:pic>
        <p:nvPicPr>
          <p:cNvPr id="3" name="2 - Εικόνα" descr="passsmo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28604"/>
            <a:ext cx="6072230" cy="64293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gΚΛ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43636" cy="3786190"/>
          </a:xfrm>
          <a:prstGeom prst="rect">
            <a:avLst/>
          </a:prstGeom>
        </p:spPr>
      </p:pic>
      <p:pic>
        <p:nvPicPr>
          <p:cNvPr id="4" name="3 - Εικόνα" descr="A8503C00FEB935DC2397FC89AED316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6143636" cy="314324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500694" y="857232"/>
            <a:ext cx="3857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Σε πολύ περιορισμένους χώρους, </a:t>
            </a:r>
          </a:p>
          <a:p>
            <a:pPr algn="ctr"/>
            <a:r>
              <a:rPr lang="el-GR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όπως το αυτοκίνητο, </a:t>
            </a:r>
          </a:p>
          <a:p>
            <a:pPr algn="ctr"/>
            <a:r>
              <a:rPr lang="el-GR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τα επίπεδα νικοτίνης </a:t>
            </a:r>
          </a:p>
          <a:p>
            <a:pPr algn="ctr"/>
            <a:r>
              <a:rPr lang="el-GR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είναι ιδιαιτέρως υψηλά.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510411b2c62ΩΒΩ2205d_101129-b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5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5000" b="1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«ΚΑΝΕΙΣ ΚΑΠΝΙΣΤΗΣ ΔΕΝ ΕΧΕΙ ΤΟ ΔΙΚΑΙΩΜΑ</a:t>
            </a:r>
            <a:r>
              <a:rPr kumimoji="0" lang="el-GR" sz="5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ΝΑ ΜΟΛΥΝΕΙ ΜΕ ΤΟΝ ΚΑΠΝΟ ΤΟΥ ΤΟΝ ΑΕΡΑ ΤΩΝ ΑΛΛΩΝ,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ΜΙΚΡΩΝ ΚΑΙ ΜΕΓΑΛΩΝ!!!».</a:t>
            </a:r>
            <a:endParaRPr kumimoji="0" lang="el-GR" sz="5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i="1" u="sng" dirty="0" smtClean="0">
                <a:solidFill>
                  <a:schemeClr val="bg1"/>
                </a:solidFill>
              </a:rPr>
              <a:t>Γιατί καπνίζουν οι άνθρωποι;</a:t>
            </a:r>
            <a:endParaRPr lang="el-GR" sz="4500" b="1" i="1" u="sng" dirty="0">
              <a:solidFill>
                <a:schemeClr val="bg1"/>
              </a:solidFill>
            </a:endParaRPr>
          </a:p>
        </p:txBody>
      </p:sp>
      <p:pic>
        <p:nvPicPr>
          <p:cNvPr id="3" name="2 - Εικόνα" descr="_45993675_greekfan_af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362"/>
            <a:ext cx="9144000" cy="586263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97346"/>
            <a:ext cx="91440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 Επιρροή από κοινωνικούς παράγοντες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Αίσθημα ευφορίας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Μείωση της κακής διάθεσης ή της κατάθλιψης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Εξάρτηση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Αυτόματη &amp; ασυνείδητη συνήθεια</a:t>
            </a:r>
            <a:endParaRPr lang="el-GR" sz="4000" b="1" dirty="0" smtClean="0">
              <a:solidFill>
                <a:schemeClr val="bg1"/>
              </a:solidFill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Έλεγχος βάρους</a:t>
            </a:r>
            <a:endParaRPr lang="en-US" sz="4000" b="1" dirty="0" smtClean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Χαλάρωση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Γευστική &amp; οσφρητική απόλαυση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l-GR" sz="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Μέσο συγκέντρωσης στην εργασία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4000" b="1" dirty="0" smtClean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3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opasmok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94" y="1285860"/>
            <a:ext cx="6215106" cy="557214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1"/>
            <a:ext cx="9144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sz="4500" b="1" dirty="0" smtClean="0">
                <a:solidFill>
                  <a:schemeClr val="bg1"/>
                </a:solidFill>
              </a:rPr>
              <a:t>Οι νέοι αρχίζουν το κάπνισμα γιατί:</a:t>
            </a:r>
          </a:p>
          <a:p>
            <a:endParaRPr lang="el-GR" dirty="0" smtClean="0"/>
          </a:p>
          <a:p>
            <a:pPr>
              <a:buBlip>
                <a:blip r:embed="rId4"/>
              </a:buBlip>
            </a:pPr>
            <a:r>
              <a:rPr lang="el-GR" sz="5000" b="1" dirty="0" smtClean="0">
                <a:solidFill>
                  <a:schemeClr val="bg1"/>
                </a:solidFill>
              </a:rPr>
              <a:t> Επηρεάζονται </a:t>
            </a:r>
          </a:p>
          <a:p>
            <a:r>
              <a:rPr lang="el-GR" sz="5000" b="1" dirty="0" smtClean="0">
                <a:solidFill>
                  <a:schemeClr val="bg1"/>
                </a:solidFill>
              </a:rPr>
              <a:t>από την </a:t>
            </a:r>
          </a:p>
          <a:p>
            <a:r>
              <a:rPr lang="el-GR" sz="5000" b="1" dirty="0" smtClean="0">
                <a:solidFill>
                  <a:schemeClr val="bg1"/>
                </a:solidFill>
              </a:rPr>
              <a:t>οικογένειά  </a:t>
            </a:r>
          </a:p>
          <a:p>
            <a:r>
              <a:rPr lang="el-GR" sz="5000" b="1" dirty="0" smtClean="0">
                <a:solidFill>
                  <a:schemeClr val="bg1"/>
                </a:solidFill>
              </a:rPr>
              <a:t>τους.</a:t>
            </a:r>
          </a:p>
          <a:p>
            <a:endParaRPr lang="el-GR" dirty="0" smtClean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υτυθ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- Ορθογώνιο"/>
          <p:cNvSpPr/>
          <p:nvPr/>
        </p:nvSpPr>
        <p:spPr>
          <a:xfrm>
            <a:off x="0" y="5380672"/>
            <a:ext cx="9144000" cy="163121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>
              <a:buBlip>
                <a:blip r:embed="rId4"/>
              </a:buBlip>
            </a:pPr>
            <a:r>
              <a:rPr lang="el-GR" sz="5000" b="1" dirty="0" smtClean="0">
                <a:solidFill>
                  <a:srgbClr val="FF0000"/>
                </a:solidFill>
              </a:rPr>
              <a:t> Θεωρούν ότι θα γίνουν </a:t>
            </a:r>
          </a:p>
          <a:p>
            <a:pPr algn="ctr"/>
            <a:r>
              <a:rPr lang="el-GR" sz="5000" b="1" dirty="0" smtClean="0">
                <a:solidFill>
                  <a:srgbClr val="FF0000"/>
                </a:solidFill>
              </a:rPr>
              <a:t>«κοινωνικά αποδεκτοί»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0" y="357166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45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mokiξτυ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54" y="357166"/>
            <a:ext cx="9144000" cy="685800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4"/>
              </a:buBlip>
            </a:pPr>
            <a:r>
              <a:rPr lang="el-GR" sz="4500" b="1" dirty="0" smtClean="0">
                <a:solidFill>
                  <a:srgbClr val="99FF66"/>
                </a:solidFill>
              </a:rPr>
              <a:t> </a:t>
            </a:r>
            <a:r>
              <a:rPr lang="el-GR" sz="5000" b="1" dirty="0" smtClean="0">
                <a:solidFill>
                  <a:srgbClr val="99FF66"/>
                </a:solidFill>
              </a:rPr>
              <a:t>Επιθυμούν</a:t>
            </a:r>
          </a:p>
          <a:p>
            <a:r>
              <a:rPr lang="el-GR" sz="5000" b="1" dirty="0" smtClean="0">
                <a:solidFill>
                  <a:srgbClr val="99FF66"/>
                </a:solidFill>
              </a:rPr>
              <a:t> να γίνουν «μεγάλοι»</a:t>
            </a:r>
          </a:p>
          <a:p>
            <a:endParaRPr lang="el-GR" dirty="0" smtClean="0"/>
          </a:p>
        </p:txBody>
      </p:sp>
      <p:sp>
        <p:nvSpPr>
          <p:cNvPr id="3" name="2 - Ορθογώνιο"/>
          <p:cNvSpPr/>
          <p:nvPr/>
        </p:nvSpPr>
        <p:spPr>
          <a:xfrm>
            <a:off x="0" y="428604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45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366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"/>
            <a:ext cx="9144000" cy="6798564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4500570"/>
            <a:ext cx="8215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l-GR" sz="4500" b="1" dirty="0" smtClean="0">
                <a:solidFill>
                  <a:srgbClr val="FFC000"/>
                </a:solidFill>
              </a:rPr>
              <a:t> </a:t>
            </a:r>
            <a:r>
              <a:rPr lang="el-GR" sz="5000" b="1" dirty="0" smtClean="0">
                <a:solidFill>
                  <a:srgbClr val="FFC000"/>
                </a:solidFill>
              </a:rPr>
              <a:t>Πιστεύουν ότι </a:t>
            </a:r>
          </a:p>
          <a:p>
            <a:r>
              <a:rPr lang="el-GR" sz="5000" b="1" dirty="0" smtClean="0">
                <a:solidFill>
                  <a:srgbClr val="FFC000"/>
                </a:solidFill>
              </a:rPr>
              <a:t>έτσι γίνονται </a:t>
            </a:r>
          </a:p>
          <a:p>
            <a:r>
              <a:rPr lang="el-GR" sz="5000" b="1" dirty="0" smtClean="0">
                <a:solidFill>
                  <a:srgbClr val="FFC000"/>
                </a:solidFill>
              </a:rPr>
              <a:t> «ανεξάρτητοι»</a:t>
            </a:r>
          </a:p>
          <a:p>
            <a:endParaRPr lang="el-GR" dirty="0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smokin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3 - TextBox"/>
          <p:cNvSpPr txBox="1"/>
          <p:nvPr/>
        </p:nvSpPr>
        <p:spPr>
          <a:xfrm>
            <a:off x="3071802" y="428604"/>
            <a:ext cx="60721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000" b="1" dirty="0" smtClean="0">
                <a:solidFill>
                  <a:srgbClr val="FFFF00"/>
                </a:solidFill>
              </a:rPr>
              <a:t>Θεωρούν ότι </a:t>
            </a:r>
          </a:p>
          <a:p>
            <a:pPr algn="ctr"/>
            <a:r>
              <a:rPr lang="el-GR" sz="5000" b="1" dirty="0" smtClean="0">
                <a:solidFill>
                  <a:srgbClr val="FFFF00"/>
                </a:solidFill>
              </a:rPr>
              <a:t>έτσι εξεγείρονται, </a:t>
            </a:r>
          </a:p>
          <a:p>
            <a:pPr algn="ctr"/>
            <a:r>
              <a:rPr lang="el-GR" sz="5000" b="1" dirty="0" smtClean="0">
                <a:solidFill>
                  <a:srgbClr val="FFFF00"/>
                </a:solidFill>
              </a:rPr>
              <a:t>έτσι εναντιώνονται σε κάτι απαγορευμένο</a:t>
            </a:r>
            <a:endParaRPr lang="el-GR" sz="5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man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428992" y="214290"/>
            <a:ext cx="23574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000" b="1" dirty="0" smtClean="0"/>
              <a:t>Ελλάδα</a:t>
            </a:r>
            <a:endParaRPr lang="el-GR" sz="5000" b="1" dirty="0"/>
          </a:p>
        </p:txBody>
      </p:sp>
      <p:sp>
        <p:nvSpPr>
          <p:cNvPr id="11" name="10 - Οκτάγωνο"/>
          <p:cNvSpPr/>
          <p:nvPr/>
        </p:nvSpPr>
        <p:spPr>
          <a:xfrm>
            <a:off x="6857984" y="285728"/>
            <a:ext cx="2286016" cy="1714512"/>
          </a:xfrm>
          <a:prstGeom prst="oct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solidFill>
                  <a:schemeClr val="tx1"/>
                </a:solidFill>
              </a:rPr>
              <a:t>37,6%</a:t>
            </a:r>
            <a:endParaRPr lang="el-GR" sz="6000" b="1" dirty="0">
              <a:solidFill>
                <a:schemeClr val="tx1"/>
              </a:solidFill>
            </a:endParaRPr>
          </a:p>
        </p:txBody>
      </p:sp>
      <p:pic>
        <p:nvPicPr>
          <p:cNvPr id="12" name="11 - Εικόνα" descr="ΕΛΛΗΝΙΚΗ ΣΗΜΑΙ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643042" cy="185736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12 - Εικόνα" descr="Sound_of_Death_by_vi_ol_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142790"/>
            <a:ext cx="6429420" cy="27152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8 - TextBox"/>
          <p:cNvSpPr txBox="1"/>
          <p:nvPr/>
        </p:nvSpPr>
        <p:spPr>
          <a:xfrm>
            <a:off x="3428992" y="857232"/>
            <a:ext cx="2214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000" b="1" dirty="0" smtClean="0"/>
              <a:t>Έτος: 2000</a:t>
            </a:r>
            <a:endParaRPr lang="el-GR" sz="5000" b="1" dirty="0"/>
          </a:p>
        </p:txBody>
      </p:sp>
      <p:sp>
        <p:nvSpPr>
          <p:cNvPr id="10" name="9 - Οκτάγωνο"/>
          <p:cNvSpPr/>
          <p:nvPr/>
        </p:nvSpPr>
        <p:spPr>
          <a:xfrm>
            <a:off x="0" y="4643446"/>
            <a:ext cx="2143108" cy="1571636"/>
          </a:xfrm>
          <a:prstGeom prst="oct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solidFill>
                  <a:schemeClr val="tx1"/>
                </a:solidFill>
              </a:rPr>
              <a:t>46,8%</a:t>
            </a:r>
            <a:endParaRPr lang="el-GR" sz="6000" b="1" dirty="0">
              <a:solidFill>
                <a:schemeClr val="tx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5103674"/>
            <a:ext cx="9429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b="1" dirty="0" smtClean="0">
                <a:solidFill>
                  <a:srgbClr val="FFFF00"/>
                </a:solidFill>
              </a:rPr>
              <a:t>Τα  </a:t>
            </a:r>
            <a:r>
              <a:rPr lang="el-GR" sz="4400" b="1" dirty="0" smtClean="0">
                <a:solidFill>
                  <a:srgbClr val="FFFF00"/>
                </a:solidFill>
              </a:rPr>
              <a:t>υψηλότερα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l-GR" sz="4400" b="1" dirty="0" smtClean="0">
                <a:solidFill>
                  <a:srgbClr val="FFFF00"/>
                </a:solidFill>
              </a:rPr>
              <a:t> ποσοστά </a:t>
            </a:r>
            <a:r>
              <a:rPr lang="el-GR" sz="4400" b="1" dirty="0" smtClean="0">
                <a:solidFill>
                  <a:srgbClr val="FFFF00"/>
                </a:solidFill>
              </a:rPr>
              <a:t>καπνίσματος </a:t>
            </a:r>
            <a:r>
              <a:rPr lang="el-GR" sz="4400" b="1" dirty="0" smtClean="0">
                <a:solidFill>
                  <a:srgbClr val="FFFF00"/>
                </a:solidFill>
              </a:rPr>
              <a:t>της Ευρώπης</a:t>
            </a:r>
            <a:endParaRPr lang="el-GR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Scotto_bradpitt_63475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2428868"/>
            <a:ext cx="5000660" cy="47149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1 - Ορθογώνιο"/>
          <p:cNvSpPr/>
          <p:nvPr/>
        </p:nvSpPr>
        <p:spPr>
          <a:xfrm>
            <a:off x="2786050" y="4500570"/>
            <a:ext cx="60721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Blip>
                <a:blip r:embed="rId4"/>
              </a:buBlip>
            </a:pPr>
            <a:r>
              <a:rPr lang="el-GR" sz="5000" b="1" dirty="0" smtClean="0">
                <a:solidFill>
                  <a:schemeClr val="bg1"/>
                </a:solidFill>
              </a:rPr>
              <a:t> Επιθυμούν να </a:t>
            </a:r>
            <a:endParaRPr lang="en-US" sz="5000" b="1" dirty="0" smtClean="0">
              <a:solidFill>
                <a:schemeClr val="bg1"/>
              </a:solidFill>
            </a:endParaRPr>
          </a:p>
          <a:p>
            <a:pPr algn="r"/>
            <a:r>
              <a:rPr lang="el-GR" sz="5000" b="1" dirty="0" smtClean="0">
                <a:solidFill>
                  <a:schemeClr val="bg1"/>
                </a:solidFill>
              </a:rPr>
              <a:t>γίνουν όπως τα πρότυπά τους</a:t>
            </a:r>
          </a:p>
          <a:p>
            <a:endParaRPr lang="el-GR" dirty="0" smtClean="0"/>
          </a:p>
        </p:txBody>
      </p:sp>
      <p:pic>
        <p:nvPicPr>
          <p:cNvPr id="6" name="5 - Εικόνα" descr="145850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214290"/>
            <a:ext cx="3571900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3 - Εικόνα" descr="Cn Smok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0"/>
            <a:ext cx="4429124" cy="445603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sbpuv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7" name="6 - Εικόνα" descr="TO_TELEFTAIO_TSIGA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541" y="0"/>
            <a:ext cx="4583459" cy="685800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538067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5"/>
              </a:buBlip>
            </a:pPr>
            <a:r>
              <a:rPr lang="el-GR" sz="5000" b="1" dirty="0" smtClean="0">
                <a:solidFill>
                  <a:srgbClr val="00FFFF"/>
                </a:solidFill>
              </a:rPr>
              <a:t>Επηρεάζονται από την προβολή του καπνίσματος στα ΜΜΕ.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453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2143108" y="2396242"/>
          <a:ext cx="7000892" cy="4461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46"/>
                <a:gridCol w="3500446"/>
              </a:tblGrid>
              <a:tr h="545534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dirty="0" smtClean="0">
                          <a:solidFill>
                            <a:schemeClr val="tx1"/>
                          </a:solidFill>
                        </a:rPr>
                        <a:t>ΚΙΤΡΙΝΑ ΔΟΝΤΙΑ &amp; ΝΥΧΙΑ</a:t>
                      </a:r>
                      <a:endParaRPr lang="el-GR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dirty="0" smtClean="0">
                          <a:solidFill>
                            <a:schemeClr val="tx1"/>
                          </a:solidFill>
                        </a:rPr>
                        <a:t>ΜΙΚΡΟΤΕΡΗ ΔΙΑΡΚΕΙΑ ΖΩΗΣ</a:t>
                      </a:r>
                      <a:endParaRPr lang="el-GR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545534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ΒΡΩΜΙΚΗ ΑΝΑΣΑ</a:t>
                      </a:r>
                      <a:endParaRPr lang="el-GR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ΓΕΡΑΣΜΕΝΟ ΣΩΜΑ</a:t>
                      </a:r>
                      <a:endParaRPr lang="el-GR" sz="2300" b="1" dirty="0"/>
                    </a:p>
                  </a:txBody>
                  <a:tcPr/>
                </a:tc>
              </a:tr>
              <a:tr h="545534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ΜΕΙΩΜΕΝΗ ΑΝΤΟΧΗ</a:t>
                      </a:r>
                      <a:endParaRPr lang="el-GR" sz="23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ΤΣΙΓΑΡΟΒΗΧΑ</a:t>
                      </a:r>
                      <a:endParaRPr lang="el-GR" sz="23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545534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ΕΝΑ ΛΑΧΝΟ ΓΙΑ ΚΑΡΚΙΝΟ</a:t>
                      </a:r>
                      <a:endParaRPr lang="el-GR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ΕΞΑΡΤΗΣΗ</a:t>
                      </a:r>
                      <a:endParaRPr lang="el-GR" sz="2300" b="1" dirty="0"/>
                    </a:p>
                  </a:txBody>
                  <a:tcPr/>
                </a:tc>
              </a:tr>
              <a:tr h="545534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ΚΥΤΤΑΡΙΤΙΔΑ</a:t>
                      </a:r>
                      <a:endParaRPr lang="el-GR" sz="23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ΛΑΧΑΝΙΑΣΜΑ</a:t>
                      </a:r>
                      <a:endParaRPr lang="el-GR" sz="23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545534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ΡΥΤΙΔΕΣ</a:t>
                      </a:r>
                      <a:endParaRPr lang="el-GR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ΡΟΥΧΑ ΠΟΥ ΒΡΩΜΑΝΕ</a:t>
                      </a:r>
                      <a:endParaRPr lang="el-GR" sz="2300" b="1" dirty="0"/>
                    </a:p>
                  </a:txBody>
                  <a:tcPr/>
                </a:tc>
              </a:tr>
              <a:tr h="941608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ΙΣΧΥΡΕΣ ΚΑΠΝΟΒΙΟΜΗΧΑΝΙΕΣ</a:t>
                      </a:r>
                      <a:endParaRPr lang="el-GR" sz="23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sz="2300" b="1" dirty="0" smtClean="0"/>
                        <a:t>ΑΔΕΙΑ ΤΣΕΠΗ</a:t>
                      </a:r>
                      <a:endParaRPr lang="el-GR" sz="23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0" y="428604"/>
            <a:ext cx="9144000" cy="707886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90000"/>
                </a:solidFill>
              </a:rPr>
              <a:t>Μήπως σε πιάνουν κορόιδο;</a:t>
            </a:r>
            <a:endParaRPr lang="el-GR" sz="4000" b="1" dirty="0">
              <a:solidFill>
                <a:srgbClr val="99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/>
              <a:t>31 Μαΐου: Παγκόσμια μέρα κατά του καπνίσματος</a:t>
            </a:r>
            <a:endParaRPr lang="el-GR" sz="3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286116" y="1000108"/>
            <a:ext cx="2338461" cy="923330"/>
          </a:xfrm>
          <a:prstGeom prst="rect">
            <a:avLst/>
          </a:prstGeom>
          <a:solidFill>
            <a:srgbClr val="CC99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IQ TEST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4282" y="1928802"/>
            <a:ext cx="8715436" cy="47705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C00000"/>
                </a:solidFill>
              </a:rPr>
              <a:t>Κάθε φορά που αγοράζεις τσιγάρα, πληρώνεις για να έχεις:</a:t>
            </a:r>
            <a:endParaRPr lang="el-GR" sz="2500" b="1" dirty="0">
              <a:solidFill>
                <a:srgbClr val="C0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00760" y="1071546"/>
            <a:ext cx="314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 smtClean="0"/>
              <a:t>Σημείωσε τις σωστές απαντήσεις</a:t>
            </a:r>
            <a:endParaRPr lang="el-GR" sz="2500" b="1" dirty="0"/>
          </a:p>
        </p:txBody>
      </p:sp>
      <p:pic>
        <p:nvPicPr>
          <p:cNvPr id="11" name="10 - Εικόνα" descr="kapnisma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2428868"/>
            <a:ext cx="2786082" cy="44291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218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5929354" cy="6572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2 - Εικόνα" descr="τσιγάρ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4657740" cy="71675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4 - Εικόνα" descr="green-20globe-20in-20womans-20hands-20on-20white-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222" y="4071942"/>
            <a:ext cx="3048000" cy="30384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6 - TextBox"/>
          <p:cNvSpPr txBox="1"/>
          <p:nvPr/>
        </p:nvSpPr>
        <p:spPr>
          <a:xfrm>
            <a:off x="-214346" y="2786058"/>
            <a:ext cx="4286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99FF33"/>
                </a:solidFill>
              </a:rPr>
              <a:t>Η γη σβήνει το τσιγάρο</a:t>
            </a:r>
            <a:endParaRPr lang="el-GR" sz="6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mokingro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"/>
            <a:ext cx="6286512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7166"/>
            <a:ext cx="8858194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Η Παγκόσμια Οργάνωση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Υγείας (Π.Ο.Υ.)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θεωρεί ότι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το κάπνισμα αυτό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καθ’ εαυτό είναι νόσος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και μάλιστα η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συχνότερη νόσος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του πολιτισμένου κόσμου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και την έχει ταξινομήσει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επίσημα ως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ασθένεια</a:t>
            </a:r>
            <a:r>
              <a:rPr lang="el-GR" sz="35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el-GR" sz="3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smokingc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524000" y="3314319"/>
          <a:ext cx="6096000" cy="22936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i="1" u="sng" dirty="0" smtClean="0">
                <a:solidFill>
                  <a:srgbClr val="0000FF"/>
                </a:solidFill>
              </a:rPr>
              <a:t>Ενδυνάμωση </a:t>
            </a:r>
            <a:r>
              <a:rPr lang="el-GR" sz="4500" b="1" i="1" u="sng" dirty="0" err="1" smtClean="0">
                <a:solidFill>
                  <a:srgbClr val="0000FF"/>
                </a:solidFill>
              </a:rPr>
              <a:t>αντι</a:t>
            </a:r>
            <a:r>
              <a:rPr lang="el-GR" sz="4500" b="1" i="1" u="sng" dirty="0" smtClean="0">
                <a:solidFill>
                  <a:srgbClr val="0000FF"/>
                </a:solidFill>
              </a:rPr>
              <a:t>-καπνιστικής συμπεριφοράς</a:t>
            </a:r>
            <a:endParaRPr lang="el-GR" sz="4500" b="1" i="1" u="sng" dirty="0">
              <a:solidFill>
                <a:srgbClr val="0000FF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192880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Δε </a:t>
            </a:r>
            <a:r>
              <a:rPr lang="el-G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θελω</a:t>
            </a:r>
            <a:r>
              <a:rPr lang="el-G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να </a:t>
            </a:r>
            <a:r>
              <a:rPr lang="el-G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αρχισω</a:t>
            </a:r>
            <a:r>
              <a:rPr lang="el-G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το </a:t>
            </a:r>
            <a:r>
              <a:rPr lang="el-G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καπνισμα</a:t>
            </a:r>
            <a:endParaRPr lang="el-G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4143380"/>
            <a:ext cx="9358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Για να μην </a:t>
            </a:r>
            <a:r>
              <a:rPr lang="el-GR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ειναι</a:t>
            </a:r>
            <a:r>
              <a:rPr lang="el-G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οι </a:t>
            </a:r>
            <a:r>
              <a:rPr lang="el-GR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ωρες</a:t>
            </a:r>
            <a:r>
              <a:rPr lang="el-G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σου </a:t>
            </a:r>
            <a:r>
              <a:rPr lang="el-GR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μετρημενεσ</a:t>
            </a:r>
            <a:r>
              <a:rPr lang="el-G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l-G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smokefre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0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 smtClean="0"/>
              <a:t>Ας αλλάξουμε λοιπόν όλοι τρόπο συμπεριφοράς και ας αντιληφθούμε ότι:</a:t>
            </a:r>
            <a:endParaRPr lang="el-GR" sz="4500" b="1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Cigarette_Production - 496x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l-GR" sz="4500" b="1" dirty="0" smtClean="0"/>
              <a:t>Η κατανάλωση τσιγάρων εξυπηρετεί τα τεράστια οικονομικά συμφέροντα των καπνοβιομηχανιών.</a:t>
            </a:r>
            <a:endParaRPr lang="el-GR" sz="45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hahrukh-khan-in-troubles-again-for-smoking-in-amritsar-colle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92959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0" y="5380672"/>
            <a:ext cx="8715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 smtClean="0">
                <a:solidFill>
                  <a:schemeClr val="bg1"/>
                </a:solidFill>
              </a:rPr>
              <a:t>Ευθύνεται για το θάνατο 5 εκατομμυρίων ανθρώπων ετησίως.</a:t>
            </a:r>
            <a:endParaRPr lang="el-GR" sz="4500" b="1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4000" b="1" dirty="0" smtClean="0">
                <a:solidFill>
                  <a:schemeClr val="bg1"/>
                </a:solidFill>
              </a:rPr>
              <a:t>Ο τομέας της καπνοβιομηχανίας παράγει όπλα μαζικής καταστροφής. 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uchen_1128600813345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721521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478632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660033"/>
                </a:solidFill>
              </a:rPr>
              <a:t>Τα ποσοστά αυτά είναι από τα ψηλότερα της Ευρώπης.</a:t>
            </a:r>
            <a:endParaRPr lang="el-GR" sz="4000" b="1" dirty="0">
              <a:solidFill>
                <a:srgbClr val="660033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85720" y="50004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Το 2001 σε φοιτητές 17 - 30 ετών, το ποσοστό στους άνδρες βρέθηκε 44% και στις γυναίκες 42% (WHO 2008)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hocolate-cigarette-c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4500" b="1" dirty="0" smtClean="0"/>
              <a:t>Η «απόλαυση» του καπνίσματος</a:t>
            </a:r>
            <a:endParaRPr lang="el-GR" sz="45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857588" y="5380672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4500" b="1" dirty="0" smtClean="0"/>
              <a:t>δεν είναι παρά μια </a:t>
            </a:r>
          </a:p>
          <a:p>
            <a:pPr algn="r"/>
            <a:r>
              <a:rPr lang="el-GR" sz="4500" b="1" dirty="0" smtClean="0"/>
              <a:t>ψευδαίσθηση.</a:t>
            </a:r>
            <a:endParaRPr lang="el-GR" sz="45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moke-free-palazz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0" y="0"/>
            <a:ext cx="664370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500" b="1" dirty="0" smtClean="0"/>
              <a:t>Η απαγόρευση στους δημόσιους χώρους μας εξασφαλίζει ένα καθαρό </a:t>
            </a:r>
          </a:p>
          <a:p>
            <a:r>
              <a:rPr lang="el-GR" sz="3500" b="1" dirty="0" smtClean="0"/>
              <a:t>περιβάλλον </a:t>
            </a:r>
          </a:p>
          <a:p>
            <a:r>
              <a:rPr lang="el-GR" sz="3500" b="1" dirty="0" smtClean="0"/>
              <a:t>και την υγεία μας.</a:t>
            </a:r>
            <a:endParaRPr lang="el-GR" sz="35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286248" y="0"/>
            <a:ext cx="48577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v"/>
            </a:pPr>
            <a:r>
              <a:rPr lang="el-GR" sz="4500" b="1" dirty="0" smtClean="0"/>
              <a:t>Το κάπνισμα δεν αποτελεί</a:t>
            </a:r>
          </a:p>
          <a:p>
            <a:pPr algn="r"/>
            <a:r>
              <a:rPr lang="el-GR" sz="4500" b="1" dirty="0" smtClean="0"/>
              <a:t> «μαγκιά»</a:t>
            </a:r>
            <a:endParaRPr lang="el-GR" sz="4500" b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21429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500" b="1" dirty="0" smtClean="0"/>
              <a:t>«</a:t>
            </a:r>
            <a:r>
              <a:rPr lang="el-GR" sz="5000" b="1" dirty="0" smtClean="0"/>
              <a:t>Σέβομαι την επιλογή </a:t>
            </a:r>
          </a:p>
          <a:p>
            <a:r>
              <a:rPr lang="el-GR" sz="5000" b="1" dirty="0" smtClean="0"/>
              <a:t>σου να καπνίζεις, </a:t>
            </a:r>
          </a:p>
          <a:p>
            <a:r>
              <a:rPr lang="el-GR" sz="5000" b="1" dirty="0" smtClean="0"/>
              <a:t>σεβάσου το δικαίωμά </a:t>
            </a:r>
          </a:p>
          <a:p>
            <a:r>
              <a:rPr lang="el-GR" sz="5000" b="1" dirty="0" smtClean="0"/>
              <a:t>μου για </a:t>
            </a:r>
          </a:p>
          <a:p>
            <a:r>
              <a:rPr lang="el-GR" sz="5000" b="1" dirty="0" smtClean="0"/>
              <a:t>καθαρό αέρα» </a:t>
            </a:r>
            <a:endParaRPr lang="el-GR" sz="50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500" b="1" dirty="0" smtClean="0">
                <a:solidFill>
                  <a:schemeClr val="bg1"/>
                </a:solidFill>
              </a:rPr>
              <a:t>Το κάπνισμα είναι επιλογή, ενώ ο καθαρός αέρας είναι βασικό ανθρώπινο δικαίωμα. </a:t>
            </a:r>
            <a:r>
              <a:rPr lang="el-GR" sz="4500" b="1" dirty="0" smtClean="0"/>
              <a:t/>
            </a:r>
            <a:br>
              <a:rPr lang="el-GR" sz="4500" b="1" dirty="0" smtClean="0"/>
            </a:br>
            <a:r>
              <a:rPr lang="el-GR" sz="4500" b="1" dirty="0" smtClean="0"/>
              <a:t/>
            </a:r>
            <a:br>
              <a:rPr lang="el-GR" sz="4500" b="1" dirty="0" smtClean="0"/>
            </a:br>
            <a:endParaRPr lang="el-GR" sz="45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621510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0" y="36879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0" b="1" dirty="0" smtClean="0">
                <a:solidFill>
                  <a:srgbClr val="00FF00"/>
                </a:solidFill>
              </a:rPr>
              <a:t>Η γη ανήκει</a:t>
            </a:r>
          </a:p>
          <a:p>
            <a:pPr algn="ctr"/>
            <a:r>
              <a:rPr lang="el-GR" sz="10000" b="1" dirty="0" smtClean="0">
                <a:solidFill>
                  <a:srgbClr val="00FF00"/>
                </a:solidFill>
              </a:rPr>
              <a:t> στα παιδιά</a:t>
            </a:r>
            <a:endParaRPr lang="el-GR" sz="100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nicotian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0"/>
            <a:ext cx="5715040" cy="400050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4 - Εικόνα" descr="800px-Field_of_Tobacco_in_Intercourse_Pennsylvania_2984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098" y="0"/>
            <a:ext cx="5429288" cy="40719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- TextBox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i="1" u="sng" dirty="0" smtClean="0">
                <a:solidFill>
                  <a:schemeClr val="bg1"/>
                </a:solidFill>
              </a:rPr>
              <a:t>Τί είναι κάπνισμα</a:t>
            </a:r>
            <a:endParaRPr lang="el-GR" sz="4500" b="1" i="1" u="sng" dirty="0">
              <a:solidFill>
                <a:schemeClr val="bg1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3072348"/>
            <a:ext cx="4429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Κάπνισμα είναι η εισπνοή του καπνού που βγαίνει από καιγόμενα φύλλα ή τρίμματα καπνού.</a:t>
            </a:r>
            <a:endParaRPr lang="el-GR" sz="4000" b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57950" y="64291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 smtClean="0">
                <a:solidFill>
                  <a:srgbClr val="FFFF00"/>
                </a:solidFill>
              </a:rPr>
              <a:t>Nicotiana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n-US" sz="4800" dirty="0" err="1" smtClean="0">
                <a:solidFill>
                  <a:srgbClr val="FFFF00"/>
                </a:solidFill>
              </a:rPr>
              <a:t>Tabacum</a:t>
            </a:r>
            <a:endParaRPr lang="el-GR" sz="4800" dirty="0">
              <a:solidFill>
                <a:srgbClr val="FFFF00"/>
              </a:solidFill>
            </a:endParaRPr>
          </a:p>
        </p:txBody>
      </p:sp>
      <p:pic>
        <p:nvPicPr>
          <p:cNvPr id="9" name="8 - Εικόνα" descr="imηφγη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928802"/>
            <a:ext cx="5000628" cy="51435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Tobacco_blossom_1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72622"/>
            <a:ext cx="9257663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Ένα τσιγάρο είναι ένας κύλινδρος ψιλοκομμένου καπνού, τυλιγμένο σ’ ένα χαρτί από φυτικές ίνες, πορώδες και εύφλεκτο.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Το φίλτρο δεν κρατάει παρά 30% έως 40% των τοξικών ουσιών.</a:t>
            </a:r>
            <a:endParaRPr kumimoji="0" lang="el-GR" sz="35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143504" y="357166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i="1" dirty="0" smtClean="0">
                <a:solidFill>
                  <a:srgbClr val="660066"/>
                </a:solidFill>
              </a:rPr>
              <a:t>Ο ανθός του καπνού</a:t>
            </a:r>
            <a:endParaRPr lang="el-GR" sz="6000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10426002-cigarette-serial-kil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714544" y="1000108"/>
            <a:ext cx="1249688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Η βλαπτική επίδραση του καπνίσματος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οφείλεται σε ένα μεγάλο</a:t>
            </a:r>
            <a:r>
              <a:rPr lang="el-GR" sz="3700" b="1" dirty="0" smtClean="0">
                <a:solidFill>
                  <a:srgbClr val="FFFF00"/>
                </a:solidFill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αριθμό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τοξικών ουσιών που</a:t>
            </a:r>
            <a:r>
              <a:rPr lang="en-US" sz="3700" b="1" dirty="0" smtClean="0">
                <a:solidFill>
                  <a:srgbClr val="FFFF00"/>
                </a:solidFill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βρίσκονται στον καπνό. </a:t>
            </a:r>
            <a:endParaRPr kumimoji="0" lang="en-US" sz="37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GillSansHel-Ligh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Ορισμένες από αυτές υπάρχουν ήδη από τη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φυτική κατάσταση του</a:t>
            </a:r>
            <a:r>
              <a:rPr lang="el-GR" sz="3700" b="1" dirty="0" smtClean="0">
                <a:solidFill>
                  <a:srgbClr val="FFFF00"/>
                </a:solidFill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καπνού, αλλά οι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π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ερισσότερες παράγονται </a:t>
            </a:r>
            <a:r>
              <a:rPr kumimoji="0" lang="el-GR" sz="37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κατά την καύση</a:t>
            </a:r>
            <a:endParaRPr kumimoji="0" lang="en-US" sz="37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GillSansHel-Ligh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3700" b="1" dirty="0" smtClean="0">
                <a:solidFill>
                  <a:srgbClr val="FFFF00"/>
                </a:solidFill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του</a:t>
            </a:r>
            <a:r>
              <a:rPr kumimoji="0" lang="en-US" sz="37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τσιγάρου, </a:t>
            </a:r>
            <a:r>
              <a:rPr kumimoji="0" lang="el-GR" sz="37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στη ζώνη πυρόλυσης,</a:t>
            </a:r>
            <a:r>
              <a:rPr lang="en-US" sz="3700" b="1" dirty="0" smtClean="0">
                <a:solidFill>
                  <a:srgbClr val="FFFF00"/>
                </a:solidFill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όπου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επικρατεί</a:t>
            </a:r>
            <a:r>
              <a:rPr kumimoji="0" lang="el-GR" sz="37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θερμοκρασία </a:t>
            </a:r>
            <a:r>
              <a:rPr lang="el-GR" sz="3700" b="1" dirty="0" smtClean="0">
                <a:solidFill>
                  <a:srgbClr val="FFFF00"/>
                </a:solidFill>
                <a:ea typeface="Calibri" pitchFamily="34" charset="0"/>
                <a:cs typeface="GillSansHel-Light"/>
              </a:rPr>
              <a:t> </a:t>
            </a:r>
            <a:r>
              <a:rPr kumimoji="0" lang="el-GR" sz="3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GillSansHel-Light"/>
              </a:rPr>
              <a:t>950 βαθμών Κελσίου.</a:t>
            </a:r>
            <a:endParaRPr kumimoji="0" lang="el-GR" sz="37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71472" y="0"/>
            <a:ext cx="80010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b="1" u="sng" dirty="0" smtClean="0">
                <a:solidFill>
                  <a:srgbClr val="FFFFCC"/>
                </a:solidFill>
              </a:rPr>
              <a:t>Η σύνθεση του τσιγάρου</a:t>
            </a:r>
            <a:endParaRPr lang="el-GR" sz="4500" b="1" u="sng" dirty="0">
              <a:solidFill>
                <a:srgbClr val="FFFFCC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714612" y="6072206"/>
            <a:ext cx="4214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>
                <a:latin typeface="Arno Pro" pitchFamily="18" charset="0"/>
              </a:rPr>
              <a:t>4000 χημικές ουσίες</a:t>
            </a:r>
            <a:endParaRPr lang="el-GR" sz="3000" b="1" dirty="0">
              <a:latin typeface="Arno Pro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1415</Words>
  <Application>Microsoft Office PowerPoint</Application>
  <PresentationFormat>Προβολή στην οθόνη (4:3)</PresentationFormat>
  <Paragraphs>339</Paragraphs>
  <Slides>65</Slides>
  <Notes>55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spyros</dc:creator>
  <cp:lastModifiedBy>user</cp:lastModifiedBy>
  <cp:revision>577</cp:revision>
  <dcterms:created xsi:type="dcterms:W3CDTF">2010-12-11T08:24:31Z</dcterms:created>
  <dcterms:modified xsi:type="dcterms:W3CDTF">2018-05-07T16:36:21Z</dcterms:modified>
</cp:coreProperties>
</file>