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12"/>
  </p:notesMasterIdLst>
  <p:sldIdLst>
    <p:sldId id="256" r:id="rId2"/>
    <p:sldId id="257" r:id="rId3"/>
    <p:sldId id="258" r:id="rId4"/>
    <p:sldId id="259" r:id="rId5"/>
    <p:sldId id="260" r:id="rId6"/>
    <p:sldId id="262" r:id="rId7"/>
    <p:sldId id="261" r:id="rId8"/>
    <p:sldId id="264" r:id="rId9"/>
    <p:sldId id="265" r:id="rId10"/>
    <p:sldId id="268"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B6799B3-4DC2-43A9-8CF3-04F2807DC141}" type="datetimeFigureOut">
              <a:rPr lang="en-US"/>
              <a:pPr>
                <a:defRPr/>
              </a:pPr>
              <a:t>5/3/2018</a:t>
            </a:fld>
            <a:endParaRPr lang="en-US"/>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n-US"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2ABD626-5F63-4A07-8A33-E8A0CB9BC682}" type="slidenum">
              <a:rPr lang="en-US"/>
              <a:pPr>
                <a:defRPr/>
              </a:pPr>
              <a:t>‹#›</a:t>
            </a:fld>
            <a:endParaRPr lang="en-US"/>
          </a:p>
        </p:txBody>
      </p:sp>
    </p:spTree>
    <p:extLst>
      <p:ext uri="{BB962C8B-B14F-4D97-AF65-F5344CB8AC3E}">
        <p14:creationId xmlns:p14="http://schemas.microsoft.com/office/powerpoint/2010/main" xmlns="" val="32336248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8434"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5"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8AC05C-B0FB-48FD-A86D-17B865B7A0AD}"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pPr>
              <a:defRPr/>
            </a:pPr>
            <a:fld id="{12ABD626-5F63-4A07-8A33-E8A0CB9BC682}" type="slidenum">
              <a:rPr lang="en-US" smtClean="0"/>
              <a:pPr>
                <a:defRPr/>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2">
        <a:schemeClr val="bg2"/>
      </p:bgRef>
    </p:bg>
    <p:spTree>
      <p:nvGrpSpPr>
        <p:cNvPr id="1" name=""/>
        <p:cNvGrpSpPr/>
        <p:nvPr/>
      </p:nvGrpSpPr>
      <p:grpSpPr>
        <a:xfrm>
          <a:off x="0" y="0"/>
          <a:ext cx="0" cy="0"/>
          <a:chOff x="0" y="0"/>
          <a:chExt cx="0" cy="0"/>
        </a:xfrm>
      </p:grpSpPr>
      <p:sp>
        <p:nvSpPr>
          <p:cNvPr id="4" name="Ελεύθερη σχεδίαση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Ελεύθερη σχεδίαση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Τίτλος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l-GR" smtClean="0"/>
              <a:t>Στυλ κύριου τίτλου</a:t>
            </a:r>
            <a:endParaRPr lang="en-US"/>
          </a:p>
        </p:txBody>
      </p:sp>
      <p:sp>
        <p:nvSpPr>
          <p:cNvPr id="17" name="Υπότιτλος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l-GR" smtClean="0"/>
              <a:t>Στυλ κύριου υπότιτλου</a:t>
            </a:r>
            <a:endParaRPr lang="en-US"/>
          </a:p>
        </p:txBody>
      </p:sp>
      <p:sp>
        <p:nvSpPr>
          <p:cNvPr id="6" name="Θέση ημερομηνίας 29"/>
          <p:cNvSpPr>
            <a:spLocks noGrp="1"/>
          </p:cNvSpPr>
          <p:nvPr>
            <p:ph type="dt" sz="half" idx="10"/>
          </p:nvPr>
        </p:nvSpPr>
        <p:spPr/>
        <p:txBody>
          <a:bodyPr/>
          <a:lstStyle>
            <a:lvl1pPr>
              <a:defRPr/>
            </a:lvl1pPr>
          </a:lstStyle>
          <a:p>
            <a:pPr>
              <a:defRPr/>
            </a:pPr>
            <a:fld id="{CA3BC247-D0AE-4D13-B109-A9708E661188}" type="datetimeFigureOut">
              <a:rPr lang="en-US"/>
              <a:pPr>
                <a:defRPr/>
              </a:pPr>
              <a:t>5/3/2018</a:t>
            </a:fld>
            <a:endParaRPr lang="en-US"/>
          </a:p>
        </p:txBody>
      </p:sp>
      <p:sp>
        <p:nvSpPr>
          <p:cNvPr id="7" name="Θέση υποσέλιδου 18"/>
          <p:cNvSpPr>
            <a:spLocks noGrp="1"/>
          </p:cNvSpPr>
          <p:nvPr>
            <p:ph type="ftr" sz="quarter" idx="11"/>
          </p:nvPr>
        </p:nvSpPr>
        <p:spPr/>
        <p:txBody>
          <a:bodyPr/>
          <a:lstStyle>
            <a:lvl1pPr>
              <a:defRPr/>
            </a:lvl1pPr>
          </a:lstStyle>
          <a:p>
            <a:pPr>
              <a:defRPr/>
            </a:pPr>
            <a:endParaRPr lang="en-US"/>
          </a:p>
        </p:txBody>
      </p:sp>
      <p:sp>
        <p:nvSpPr>
          <p:cNvPr id="8" name="Θέση αριθμού διαφάνειας 26"/>
          <p:cNvSpPr>
            <a:spLocks noGrp="1"/>
          </p:cNvSpPr>
          <p:nvPr>
            <p:ph type="sldNum" sz="quarter" idx="12"/>
          </p:nvPr>
        </p:nvSpPr>
        <p:spPr/>
        <p:txBody>
          <a:bodyPr/>
          <a:lstStyle>
            <a:lvl1pPr>
              <a:defRPr/>
            </a:lvl1pPr>
          </a:lstStyle>
          <a:p>
            <a:pPr>
              <a:defRPr/>
            </a:pPr>
            <a:fld id="{BC5484AD-556E-4E74-B7E7-CEEAA3076AD0}"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9"/>
          <p:cNvSpPr>
            <a:spLocks noGrp="1"/>
          </p:cNvSpPr>
          <p:nvPr>
            <p:ph type="dt" sz="half" idx="10"/>
          </p:nvPr>
        </p:nvSpPr>
        <p:spPr/>
        <p:txBody>
          <a:bodyPr/>
          <a:lstStyle>
            <a:lvl1pPr>
              <a:defRPr/>
            </a:lvl1pPr>
          </a:lstStyle>
          <a:p>
            <a:pPr>
              <a:defRPr/>
            </a:pPr>
            <a:fld id="{9B197C78-0188-4805-BCD4-C21B3276EE67}" type="datetimeFigureOut">
              <a:rPr lang="en-US"/>
              <a:pPr>
                <a:defRPr/>
              </a:pPr>
              <a:t>5/3/2018</a:t>
            </a:fld>
            <a:endParaRPr lang="en-US"/>
          </a:p>
        </p:txBody>
      </p:sp>
      <p:sp>
        <p:nvSpPr>
          <p:cNvPr id="5" name="Θέση υποσέλιδου 21"/>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17"/>
          <p:cNvSpPr>
            <a:spLocks noGrp="1"/>
          </p:cNvSpPr>
          <p:nvPr>
            <p:ph type="sldNum" sz="quarter" idx="12"/>
          </p:nvPr>
        </p:nvSpPr>
        <p:spPr/>
        <p:txBody>
          <a:bodyPr/>
          <a:lstStyle>
            <a:lvl1pPr>
              <a:defRPr/>
            </a:lvl1pPr>
          </a:lstStyle>
          <a:p>
            <a:pPr>
              <a:defRPr/>
            </a:pPr>
            <a:fld id="{55543C2A-7CA7-4809-A40A-9C81A01249C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9"/>
          <p:cNvSpPr>
            <a:spLocks noGrp="1"/>
          </p:cNvSpPr>
          <p:nvPr>
            <p:ph type="dt" sz="half" idx="10"/>
          </p:nvPr>
        </p:nvSpPr>
        <p:spPr/>
        <p:txBody>
          <a:bodyPr/>
          <a:lstStyle>
            <a:lvl1pPr>
              <a:defRPr/>
            </a:lvl1pPr>
          </a:lstStyle>
          <a:p>
            <a:pPr>
              <a:defRPr/>
            </a:pPr>
            <a:fld id="{65E6FD31-A319-41AD-97A2-5458B9B961A8}" type="datetimeFigureOut">
              <a:rPr lang="en-US"/>
              <a:pPr>
                <a:defRPr/>
              </a:pPr>
              <a:t>5/3/2018</a:t>
            </a:fld>
            <a:endParaRPr lang="en-US"/>
          </a:p>
        </p:txBody>
      </p:sp>
      <p:sp>
        <p:nvSpPr>
          <p:cNvPr id="5" name="Θέση υποσέλιδου 21"/>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17"/>
          <p:cNvSpPr>
            <a:spLocks noGrp="1"/>
          </p:cNvSpPr>
          <p:nvPr>
            <p:ph type="sldNum" sz="quarter" idx="12"/>
          </p:nvPr>
        </p:nvSpPr>
        <p:spPr/>
        <p:txBody>
          <a:bodyPr/>
          <a:lstStyle>
            <a:lvl1pPr>
              <a:defRPr/>
            </a:lvl1pPr>
          </a:lstStyle>
          <a:p>
            <a:pPr>
              <a:defRPr/>
            </a:pPr>
            <a:fld id="{843B2925-E1A7-42AD-A506-6EA65890A2D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lgn="l">
              <a:defRPr/>
            </a:lvl1pPr>
          </a:lstStyle>
          <a:p>
            <a:r>
              <a:rPr lang="el-GR" smtClean="0"/>
              <a:t>Στυλ κύριου τίτλου</a:t>
            </a:r>
            <a:endParaRPr lang="en-US"/>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ημερομηνίας 9"/>
          <p:cNvSpPr>
            <a:spLocks noGrp="1"/>
          </p:cNvSpPr>
          <p:nvPr>
            <p:ph type="dt" sz="half" idx="10"/>
          </p:nvPr>
        </p:nvSpPr>
        <p:spPr/>
        <p:txBody>
          <a:bodyPr/>
          <a:lstStyle>
            <a:lvl1pPr>
              <a:defRPr/>
            </a:lvl1pPr>
          </a:lstStyle>
          <a:p>
            <a:pPr>
              <a:defRPr/>
            </a:pPr>
            <a:fld id="{A4CF79C5-27DB-4CDC-962C-1AC2F4EA2E49}" type="datetimeFigureOut">
              <a:rPr lang="en-US"/>
              <a:pPr>
                <a:defRPr/>
              </a:pPr>
              <a:t>5/3/2018</a:t>
            </a:fld>
            <a:endParaRPr lang="en-US"/>
          </a:p>
        </p:txBody>
      </p:sp>
      <p:sp>
        <p:nvSpPr>
          <p:cNvPr id="5" name="Θέση υποσέλιδου 21"/>
          <p:cNvSpPr>
            <a:spLocks noGrp="1"/>
          </p:cNvSpPr>
          <p:nvPr>
            <p:ph type="ftr" sz="quarter" idx="11"/>
          </p:nvPr>
        </p:nvSpPr>
        <p:spPr/>
        <p:txBody>
          <a:bodyPr/>
          <a:lstStyle>
            <a:lvl1pPr>
              <a:defRPr/>
            </a:lvl1pPr>
          </a:lstStyle>
          <a:p>
            <a:pPr>
              <a:defRPr/>
            </a:pPr>
            <a:endParaRPr lang="en-US"/>
          </a:p>
        </p:txBody>
      </p:sp>
      <p:sp>
        <p:nvSpPr>
          <p:cNvPr id="6" name="Θέση αριθμού διαφάνειας 17"/>
          <p:cNvSpPr>
            <a:spLocks noGrp="1"/>
          </p:cNvSpPr>
          <p:nvPr>
            <p:ph type="sldNum" sz="quarter" idx="12"/>
          </p:nvPr>
        </p:nvSpPr>
        <p:spPr/>
        <p:txBody>
          <a:bodyPr/>
          <a:lstStyle>
            <a:lvl1pPr>
              <a:defRPr/>
            </a:lvl1pPr>
          </a:lstStyle>
          <a:p>
            <a:pPr>
              <a:defRPr/>
            </a:pPr>
            <a:fld id="{B824848B-E83E-476B-972A-F4E9FC4F1BE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4" name="Ελεύθερη σχεδίαση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Ελεύθερη σχεδίαση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Τίτλος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l-GR" smtClean="0"/>
              <a:t>Στυλ κύριου τίτλου</a:t>
            </a:r>
            <a:endParaRPr lang="en-US"/>
          </a:p>
        </p:txBody>
      </p:sp>
      <p:sp>
        <p:nvSpPr>
          <p:cNvPr id="3" name="Θέση κειμένου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l-GR" smtClean="0"/>
              <a:t>Στυλ υποδείγματος κειμένου</a:t>
            </a:r>
          </a:p>
        </p:txBody>
      </p:sp>
      <p:sp>
        <p:nvSpPr>
          <p:cNvPr id="6" name="Θέση ημερομηνίας 3"/>
          <p:cNvSpPr>
            <a:spLocks noGrp="1"/>
          </p:cNvSpPr>
          <p:nvPr>
            <p:ph type="dt" sz="half" idx="10"/>
          </p:nvPr>
        </p:nvSpPr>
        <p:spPr/>
        <p:txBody>
          <a:bodyPr/>
          <a:lstStyle>
            <a:lvl1pPr>
              <a:defRPr/>
            </a:lvl1pPr>
          </a:lstStyle>
          <a:p>
            <a:pPr>
              <a:defRPr/>
            </a:pPr>
            <a:fld id="{10063D9D-DE15-4EFA-9462-2732FB320739}" type="datetimeFigureOut">
              <a:rPr lang="en-US"/>
              <a:pPr>
                <a:defRPr/>
              </a:pPr>
              <a:t>5/3/2018</a:t>
            </a:fld>
            <a:endParaRPr lang="en-US"/>
          </a:p>
        </p:txBody>
      </p:sp>
      <p:sp>
        <p:nvSpPr>
          <p:cNvPr id="7" name="Θέση υποσέλιδου 4"/>
          <p:cNvSpPr>
            <a:spLocks noGrp="1"/>
          </p:cNvSpPr>
          <p:nvPr>
            <p:ph type="ftr" sz="quarter" idx="11"/>
          </p:nvPr>
        </p:nvSpPr>
        <p:spPr/>
        <p:txBody>
          <a:bodyPr/>
          <a:lstStyle>
            <a:lvl1pPr>
              <a:defRPr/>
            </a:lvl1pPr>
          </a:lstStyle>
          <a:p>
            <a:pPr>
              <a:defRPr/>
            </a:pPr>
            <a:endParaRPr lang="en-US"/>
          </a:p>
        </p:txBody>
      </p:sp>
      <p:sp>
        <p:nvSpPr>
          <p:cNvPr id="8" name="Θέση αριθμού διαφάνειας 5"/>
          <p:cNvSpPr>
            <a:spLocks noGrp="1"/>
          </p:cNvSpPr>
          <p:nvPr>
            <p:ph type="sldNum" sz="quarter" idx="12"/>
          </p:nvPr>
        </p:nvSpPr>
        <p:spPr/>
        <p:txBody>
          <a:bodyPr/>
          <a:lstStyle>
            <a:lvl1pPr>
              <a:defRPr/>
            </a:lvl1pPr>
          </a:lstStyle>
          <a:p>
            <a:pPr>
              <a:defRPr/>
            </a:pPr>
            <a:fld id="{92C2FB0D-7D39-4ED7-95AA-3FC0F4D627B1}"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7467600" cy="1143000"/>
          </a:xfrm>
        </p:spPr>
        <p:txBody>
          <a:bodyPr/>
          <a:lstStyle/>
          <a:p>
            <a:r>
              <a:rPr lang="el-GR" smtClean="0"/>
              <a:t>Στυλ κύριου τίτλου</a:t>
            </a:r>
            <a:endParaRPr lang="en-US"/>
          </a:p>
        </p:txBody>
      </p:sp>
      <p:sp>
        <p:nvSpPr>
          <p:cNvPr id="3" name="Θέση περιεχομένου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Θέση περιεχομένου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9"/>
          <p:cNvSpPr>
            <a:spLocks noGrp="1"/>
          </p:cNvSpPr>
          <p:nvPr>
            <p:ph type="dt" sz="half" idx="10"/>
          </p:nvPr>
        </p:nvSpPr>
        <p:spPr/>
        <p:txBody>
          <a:bodyPr/>
          <a:lstStyle>
            <a:lvl1pPr>
              <a:defRPr/>
            </a:lvl1pPr>
          </a:lstStyle>
          <a:p>
            <a:pPr>
              <a:defRPr/>
            </a:pPr>
            <a:fld id="{3A60BA11-00BE-4E60-93D1-80171AC6785E}" type="datetimeFigureOut">
              <a:rPr lang="en-US"/>
              <a:pPr>
                <a:defRPr/>
              </a:pPr>
              <a:t>5/3/2018</a:t>
            </a:fld>
            <a:endParaRPr lang="en-US"/>
          </a:p>
        </p:txBody>
      </p:sp>
      <p:sp>
        <p:nvSpPr>
          <p:cNvPr id="6" name="Θέση υποσέλιδου 21"/>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17"/>
          <p:cNvSpPr>
            <a:spLocks noGrp="1"/>
          </p:cNvSpPr>
          <p:nvPr>
            <p:ph type="sldNum" sz="quarter" idx="12"/>
          </p:nvPr>
        </p:nvSpPr>
        <p:spPr/>
        <p:txBody>
          <a:bodyPr/>
          <a:lstStyle>
            <a:lvl1pPr>
              <a:defRPr/>
            </a:lvl1pPr>
          </a:lstStyle>
          <a:p>
            <a:pPr>
              <a:defRPr/>
            </a:pPr>
            <a:fld id="{2BC2A104-9FA8-4803-BAED-09E85706261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8229600" cy="1143000"/>
          </a:xfrm>
        </p:spPr>
        <p:txBody>
          <a:bodyPr/>
          <a:lstStyle>
            <a:lvl1pPr>
              <a:defRPr/>
            </a:lvl1pPr>
          </a:lstStyle>
          <a:p>
            <a:r>
              <a:rPr lang="el-GR" smtClean="0"/>
              <a:t>Στυλ κύριου τίτλου</a:t>
            </a:r>
            <a:endParaRPr lang="en-US"/>
          </a:p>
        </p:txBody>
      </p:sp>
      <p:sp>
        <p:nvSpPr>
          <p:cNvPr id="3" name="Θέση κειμένου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4" name="Θέση κειμένου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l-GR" smtClean="0"/>
              <a:t>Στυλ υποδείγματος κειμένου</a:t>
            </a:r>
          </a:p>
        </p:txBody>
      </p:sp>
      <p:sp>
        <p:nvSpPr>
          <p:cNvPr id="5" name="Θέση περιεχομένου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Θέση περιεχομένου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Θέση ημερομηνίας 6"/>
          <p:cNvSpPr>
            <a:spLocks noGrp="1"/>
          </p:cNvSpPr>
          <p:nvPr>
            <p:ph type="dt" sz="half" idx="10"/>
          </p:nvPr>
        </p:nvSpPr>
        <p:spPr/>
        <p:txBody>
          <a:bodyPr/>
          <a:lstStyle>
            <a:lvl1pPr>
              <a:defRPr/>
            </a:lvl1pPr>
          </a:lstStyle>
          <a:p>
            <a:pPr>
              <a:defRPr/>
            </a:pPr>
            <a:fld id="{4038580E-1091-4C78-A6B4-E1B5F35BDB0A}" type="datetimeFigureOut">
              <a:rPr lang="en-US"/>
              <a:pPr>
                <a:defRPr/>
              </a:pPr>
              <a:t>5/3/2018</a:t>
            </a:fld>
            <a:endParaRPr lang="en-US"/>
          </a:p>
        </p:txBody>
      </p:sp>
      <p:sp>
        <p:nvSpPr>
          <p:cNvPr id="8" name="Θέση υποσέλιδου 7"/>
          <p:cNvSpPr>
            <a:spLocks noGrp="1"/>
          </p:cNvSpPr>
          <p:nvPr>
            <p:ph type="ftr" sz="quarter" idx="11"/>
          </p:nvPr>
        </p:nvSpPr>
        <p:spPr/>
        <p:txBody>
          <a:bodyPr/>
          <a:lstStyle>
            <a:lvl1pPr>
              <a:defRPr/>
            </a:lvl1pPr>
          </a:lstStyle>
          <a:p>
            <a:pPr>
              <a:defRPr/>
            </a:pPr>
            <a:endParaRPr lang="en-US"/>
          </a:p>
        </p:txBody>
      </p:sp>
      <p:sp>
        <p:nvSpPr>
          <p:cNvPr id="9" name="Θέση αριθμού διαφάνειας 8"/>
          <p:cNvSpPr>
            <a:spLocks noGrp="1"/>
          </p:cNvSpPr>
          <p:nvPr>
            <p:ph type="sldNum" sz="quarter" idx="12"/>
          </p:nvPr>
        </p:nvSpPr>
        <p:spPr/>
        <p:txBody>
          <a:bodyPr/>
          <a:lstStyle>
            <a:lvl1pPr>
              <a:defRPr/>
            </a:lvl1pPr>
          </a:lstStyle>
          <a:p>
            <a:pPr>
              <a:defRPr/>
            </a:pPr>
            <a:fld id="{C414EA05-6070-46D8-AF2A-6D021289892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320"/>
            <a:ext cx="7470648" cy="1143000"/>
          </a:xfrm>
        </p:spPr>
        <p:txBody>
          <a:bodyPr/>
          <a:lstStyle>
            <a:lvl1pPr algn="l">
              <a:defRPr sz="4600"/>
            </a:lvl1pPr>
          </a:lstStyle>
          <a:p>
            <a:r>
              <a:rPr lang="el-GR" smtClean="0"/>
              <a:t>Στυλ κύριου τίτλου</a:t>
            </a:r>
            <a:endParaRPr lang="en-US"/>
          </a:p>
        </p:txBody>
      </p:sp>
      <p:sp>
        <p:nvSpPr>
          <p:cNvPr id="3" name="Θέση ημερομηνίας 9"/>
          <p:cNvSpPr>
            <a:spLocks noGrp="1"/>
          </p:cNvSpPr>
          <p:nvPr>
            <p:ph type="dt" sz="half" idx="10"/>
          </p:nvPr>
        </p:nvSpPr>
        <p:spPr/>
        <p:txBody>
          <a:bodyPr/>
          <a:lstStyle>
            <a:lvl1pPr>
              <a:defRPr/>
            </a:lvl1pPr>
          </a:lstStyle>
          <a:p>
            <a:pPr>
              <a:defRPr/>
            </a:pPr>
            <a:fld id="{675F6372-5716-49D5-937A-F406B073227F}" type="datetimeFigureOut">
              <a:rPr lang="en-US"/>
              <a:pPr>
                <a:defRPr/>
              </a:pPr>
              <a:t>5/3/2018</a:t>
            </a:fld>
            <a:endParaRPr lang="en-US"/>
          </a:p>
        </p:txBody>
      </p:sp>
      <p:sp>
        <p:nvSpPr>
          <p:cNvPr id="4" name="Θέση υποσέλιδου 21"/>
          <p:cNvSpPr>
            <a:spLocks noGrp="1"/>
          </p:cNvSpPr>
          <p:nvPr>
            <p:ph type="ftr" sz="quarter" idx="11"/>
          </p:nvPr>
        </p:nvSpPr>
        <p:spPr/>
        <p:txBody>
          <a:bodyPr/>
          <a:lstStyle>
            <a:lvl1pPr>
              <a:defRPr/>
            </a:lvl1pPr>
          </a:lstStyle>
          <a:p>
            <a:pPr>
              <a:defRPr/>
            </a:pPr>
            <a:endParaRPr lang="en-US"/>
          </a:p>
        </p:txBody>
      </p:sp>
      <p:sp>
        <p:nvSpPr>
          <p:cNvPr id="5" name="Θέση αριθμού διαφάνειας 17"/>
          <p:cNvSpPr>
            <a:spLocks noGrp="1"/>
          </p:cNvSpPr>
          <p:nvPr>
            <p:ph type="sldNum" sz="quarter" idx="12"/>
          </p:nvPr>
        </p:nvSpPr>
        <p:spPr/>
        <p:txBody>
          <a:bodyPr/>
          <a:lstStyle>
            <a:lvl1pPr>
              <a:defRPr/>
            </a:lvl1pPr>
          </a:lstStyle>
          <a:p>
            <a:pPr>
              <a:defRPr/>
            </a:pPr>
            <a:fld id="{A460AE3C-D266-45EA-ACFD-51E6DB5C1B1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9"/>
          <p:cNvSpPr>
            <a:spLocks noGrp="1"/>
          </p:cNvSpPr>
          <p:nvPr>
            <p:ph type="dt" sz="half" idx="10"/>
          </p:nvPr>
        </p:nvSpPr>
        <p:spPr/>
        <p:txBody>
          <a:bodyPr/>
          <a:lstStyle>
            <a:lvl1pPr>
              <a:defRPr/>
            </a:lvl1pPr>
          </a:lstStyle>
          <a:p>
            <a:pPr>
              <a:defRPr/>
            </a:pPr>
            <a:fld id="{FDCCC28A-EDE8-4211-8A3E-41166077F86B}" type="datetimeFigureOut">
              <a:rPr lang="en-US"/>
              <a:pPr>
                <a:defRPr/>
              </a:pPr>
              <a:t>5/3/2018</a:t>
            </a:fld>
            <a:endParaRPr lang="en-US"/>
          </a:p>
        </p:txBody>
      </p:sp>
      <p:sp>
        <p:nvSpPr>
          <p:cNvPr id="3" name="Θέση υποσέλιδου 21"/>
          <p:cNvSpPr>
            <a:spLocks noGrp="1"/>
          </p:cNvSpPr>
          <p:nvPr>
            <p:ph type="ftr" sz="quarter" idx="11"/>
          </p:nvPr>
        </p:nvSpPr>
        <p:spPr/>
        <p:txBody>
          <a:bodyPr/>
          <a:lstStyle>
            <a:lvl1pPr>
              <a:defRPr/>
            </a:lvl1pPr>
          </a:lstStyle>
          <a:p>
            <a:pPr>
              <a:defRPr/>
            </a:pPr>
            <a:endParaRPr lang="en-US"/>
          </a:p>
        </p:txBody>
      </p:sp>
      <p:sp>
        <p:nvSpPr>
          <p:cNvPr id="4" name="Θέση αριθμού διαφάνειας 17"/>
          <p:cNvSpPr>
            <a:spLocks noGrp="1"/>
          </p:cNvSpPr>
          <p:nvPr>
            <p:ph type="sldNum" sz="quarter" idx="12"/>
          </p:nvPr>
        </p:nvSpPr>
        <p:spPr/>
        <p:txBody>
          <a:bodyPr/>
          <a:lstStyle>
            <a:lvl1pPr>
              <a:defRPr/>
            </a:lvl1pPr>
          </a:lstStyle>
          <a:p>
            <a:pPr>
              <a:defRPr/>
            </a:pPr>
            <a:fld id="{60411ECA-5813-46B5-BE96-01AD14C238B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l-GR" smtClean="0"/>
              <a:t>Στυλ κύριου τίτλου</a:t>
            </a:r>
            <a:endParaRPr lang="en-US"/>
          </a:p>
        </p:txBody>
      </p:sp>
      <p:sp>
        <p:nvSpPr>
          <p:cNvPr id="3" name="Θέση κειμένου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l-GR" smtClean="0"/>
              <a:t>Στυλ υποδείγματος κειμένου</a:t>
            </a:r>
          </a:p>
        </p:txBody>
      </p:sp>
      <p:sp>
        <p:nvSpPr>
          <p:cNvPr id="4" name="Θέση περιεχομένου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Θέση ημερομηνίας 4"/>
          <p:cNvSpPr>
            <a:spLocks noGrp="1"/>
          </p:cNvSpPr>
          <p:nvPr>
            <p:ph type="dt" sz="half" idx="10"/>
          </p:nvPr>
        </p:nvSpPr>
        <p:spPr/>
        <p:txBody>
          <a:bodyPr/>
          <a:lstStyle>
            <a:lvl1pPr>
              <a:defRPr/>
            </a:lvl1pPr>
          </a:lstStyle>
          <a:p>
            <a:pPr>
              <a:defRPr/>
            </a:pPr>
            <a:fld id="{4D32FFB5-11AD-4B68-A5C9-D2CBA1EDF79B}" type="datetimeFigureOut">
              <a:rPr lang="en-US"/>
              <a:pPr>
                <a:defRPr/>
              </a:pPr>
              <a:t>5/3/2018</a:t>
            </a:fld>
            <a:endParaRPr lang="en-US"/>
          </a:p>
        </p:txBody>
      </p:sp>
      <p:sp>
        <p:nvSpPr>
          <p:cNvPr id="6" name="Θέση υποσέλιδου 5"/>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6"/>
          <p:cNvSpPr>
            <a:spLocks noGrp="1"/>
          </p:cNvSpPr>
          <p:nvPr>
            <p:ph type="sldNum" sz="quarter" idx="12"/>
          </p:nvPr>
        </p:nvSpPr>
        <p:spPr>
          <a:xfrm>
            <a:off x="8156575" y="6421438"/>
            <a:ext cx="762000" cy="365125"/>
          </a:xfrm>
        </p:spPr>
        <p:txBody>
          <a:bodyPr/>
          <a:lstStyle>
            <a:lvl1pPr>
              <a:defRPr/>
            </a:lvl1pPr>
          </a:lstStyle>
          <a:p>
            <a:pPr>
              <a:defRPr/>
            </a:pPr>
            <a:fld id="{860748D4-2C06-4CD2-9D64-27FC606D2E6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l-GR" smtClean="0"/>
              <a:t>Στυλ κύριου τίτλου</a:t>
            </a:r>
            <a:endParaRPr lang="en-US"/>
          </a:p>
        </p:txBody>
      </p:sp>
      <p:sp>
        <p:nvSpPr>
          <p:cNvPr id="3" name="Θέση εικόνας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l-GR" noProof="0" smtClean="0"/>
              <a:t>Κάντε κλικ στο εικονίδιο για να προσθέσετε μια εικόνα</a:t>
            </a:r>
            <a:endParaRPr lang="en-US" noProof="0" dirty="0"/>
          </a:p>
        </p:txBody>
      </p:sp>
      <p:sp>
        <p:nvSpPr>
          <p:cNvPr id="4" name="Θέση κειμένου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lvl1pPr>
              <a:defRPr/>
            </a:lvl1pPr>
          </a:lstStyle>
          <a:p>
            <a:pPr>
              <a:defRPr/>
            </a:pPr>
            <a:fld id="{1AFE700F-27F0-40C6-AF94-55FB86966BFF}" type="datetimeFigureOut">
              <a:rPr lang="en-US"/>
              <a:pPr>
                <a:defRPr/>
              </a:pPr>
              <a:t>5/3/2018</a:t>
            </a:fld>
            <a:endParaRPr lang="en-US"/>
          </a:p>
        </p:txBody>
      </p:sp>
      <p:sp>
        <p:nvSpPr>
          <p:cNvPr id="6" name="Θέση υποσέλιδου 5"/>
          <p:cNvSpPr>
            <a:spLocks noGrp="1"/>
          </p:cNvSpPr>
          <p:nvPr>
            <p:ph type="ftr" sz="quarter" idx="11"/>
          </p:nvPr>
        </p:nvSpPr>
        <p:spPr/>
        <p:txBody>
          <a:bodyPr/>
          <a:lstStyle>
            <a:lvl1pPr>
              <a:defRPr/>
            </a:lvl1pPr>
          </a:lstStyle>
          <a:p>
            <a:pPr>
              <a:defRPr/>
            </a:pPr>
            <a:endParaRPr lang="en-US"/>
          </a:p>
        </p:txBody>
      </p:sp>
      <p:sp>
        <p:nvSpPr>
          <p:cNvPr id="7" name="Θέση αριθμού διαφάνειας 6"/>
          <p:cNvSpPr>
            <a:spLocks noGrp="1"/>
          </p:cNvSpPr>
          <p:nvPr>
            <p:ph type="sldNum" sz="quarter" idx="12"/>
          </p:nvPr>
        </p:nvSpPr>
        <p:spPr/>
        <p:txBody>
          <a:bodyPr/>
          <a:lstStyle>
            <a:lvl1pPr>
              <a:defRPr/>
            </a:lvl1pPr>
          </a:lstStyle>
          <a:p>
            <a:pPr>
              <a:defRPr/>
            </a:pPr>
            <a:fld id="{C3E33AAA-D7AB-4C66-9109-58873972432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Ελεύθερη σχεδίαση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16" name="Ελεύθερη σχεδίαση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1028" name="Θέση τίτλου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l-GR" smtClean="0"/>
              <a:t>Στυλ κύριου τίτλου</a:t>
            </a:r>
            <a:endParaRPr lang="en-US" smtClean="0"/>
          </a:p>
        </p:txBody>
      </p:sp>
      <p:sp>
        <p:nvSpPr>
          <p:cNvPr id="1029" name="Θέση κειμένου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10" name="Θέση ημερομηνίας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C8A71A3D-CA55-4E78-B3B6-DEB41F4B8A33}" type="datetimeFigureOut">
              <a:rPr lang="en-US"/>
              <a:pPr>
                <a:defRPr/>
              </a:pPr>
              <a:t>5/3/2018</a:t>
            </a:fld>
            <a:endParaRPr lang="en-US"/>
          </a:p>
        </p:txBody>
      </p:sp>
      <p:sp>
        <p:nvSpPr>
          <p:cNvPr id="22" name="Θέση υποσέλιδου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en-US"/>
          </a:p>
        </p:txBody>
      </p:sp>
      <p:sp>
        <p:nvSpPr>
          <p:cNvPr id="18" name="Θέση αριθμού διαφάνειας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780D3B84-18B9-49E0-AE10-A2F559C79617}"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912" r:id="rId1"/>
    <p:sldLayoutId id="2147483906" r:id="rId2"/>
    <p:sldLayoutId id="2147483913" r:id="rId3"/>
    <p:sldLayoutId id="2147483907" r:id="rId4"/>
    <p:sldLayoutId id="2147483914" r:id="rId5"/>
    <p:sldLayoutId id="2147483908" r:id="rId6"/>
    <p:sldLayoutId id="2147483909" r:id="rId7"/>
    <p:sldLayoutId id="2147483915" r:id="rId8"/>
    <p:sldLayoutId id="2147483916" r:id="rId9"/>
    <p:sldLayoutId id="2147483910" r:id="rId10"/>
    <p:sldLayoutId id="2147483911"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533400" y="2057400"/>
            <a:ext cx="6480048" cy="2301240"/>
          </a:xfrm>
        </p:spPr>
        <p:txBody>
          <a:bodyPr>
            <a:normAutofit fontScale="90000"/>
          </a:bodyPr>
          <a:lstStyle/>
          <a:p>
            <a:pPr fontAlgn="auto">
              <a:spcAft>
                <a:spcPts val="0"/>
              </a:spcAft>
              <a:defRPr/>
            </a:pPr>
            <a:r>
              <a:rPr lang="el-GR" dirty="0" smtClean="0"/>
              <a:t>Ο ΜΥΘΟΣ ΤΟΥ ΟΔΥΣΣΕΑ ΣΤΗΝ ΠΑΡΑΔΟΣΙΑΚΗ ΚΑΙ ΜΟΝΤΕΡΝΑ </a:t>
            </a:r>
            <a:endParaRPr/>
          </a:p>
        </p:txBody>
      </p:sp>
      <p:sp>
        <p:nvSpPr>
          <p:cNvPr id="14338" name="Υπότιτλος 2"/>
          <p:cNvSpPr>
            <a:spLocks noGrp="1"/>
          </p:cNvSpPr>
          <p:nvPr>
            <p:ph type="subTitle" idx="1"/>
          </p:nvPr>
        </p:nvSpPr>
        <p:spPr>
          <a:xfrm>
            <a:off x="571472" y="2786058"/>
            <a:ext cx="6480175" cy="1752600"/>
          </a:xfrm>
        </p:spPr>
        <p:txBody>
          <a:bodyPr/>
          <a:lstStyle/>
          <a:p>
            <a:r>
              <a:rPr lang="el-GR" sz="4400" dirty="0" smtClean="0">
                <a:solidFill>
                  <a:schemeClr val="accent1"/>
                </a:solidFill>
              </a:rPr>
              <a:t>ΠΟΙΗΣΗ</a:t>
            </a:r>
            <a:endParaRPr lang="en-US" sz="4400" dirty="0" smtClean="0">
              <a:solidFill>
                <a:schemeClr val="accen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Στρογγυλεμένο ορθογώνιο"/>
          <p:cNvSpPr/>
          <p:nvPr/>
        </p:nvSpPr>
        <p:spPr>
          <a:xfrm>
            <a:off x="214282" y="571480"/>
            <a:ext cx="8572560" cy="1285860"/>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l-GR" sz="2800" dirty="0" smtClean="0"/>
              <a:t>ΕΣΠΕΡΙΝΟ ΛΥΚΕΙΟ </a:t>
            </a:r>
          </a:p>
          <a:p>
            <a:pPr algn="ctr"/>
            <a:r>
              <a:rPr lang="el-GR" sz="2800" dirty="0" smtClean="0"/>
              <a:t>2017-18</a:t>
            </a:r>
          </a:p>
          <a:p>
            <a:pPr algn="ctr"/>
            <a:r>
              <a:rPr lang="el-GR" sz="2800" dirty="0" smtClean="0"/>
              <a:t>Α1</a:t>
            </a:r>
            <a:endParaRPr lang="el-GR" sz="2800" dirty="0"/>
          </a:p>
        </p:txBody>
      </p:sp>
      <p:sp>
        <p:nvSpPr>
          <p:cNvPr id="3" name="2 - Στρογγυλεμένο ορθογώνιο"/>
          <p:cNvSpPr/>
          <p:nvPr/>
        </p:nvSpPr>
        <p:spPr>
          <a:xfrm>
            <a:off x="2428860" y="2000240"/>
            <a:ext cx="4214842" cy="264320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r>
              <a:rPr lang="el-GR" dirty="0" smtClean="0"/>
              <a:t>ΟΜΑΔΑ Β’:</a:t>
            </a:r>
          </a:p>
          <a:p>
            <a:r>
              <a:rPr lang="el-GR" dirty="0" smtClean="0"/>
              <a:t>ΡΟΥΖΙΝΤΣΗΣ ΚΟΣΜΑΣ</a:t>
            </a:r>
          </a:p>
          <a:p>
            <a:r>
              <a:rPr lang="el-GR" dirty="0" smtClean="0"/>
              <a:t>ΤΣΙΚΑΝΟΠΟΥΛΟΥ ΙΦΙΓΕΝΕΙΑ-ΜΑΡΙΑ</a:t>
            </a:r>
          </a:p>
          <a:p>
            <a:r>
              <a:rPr lang="el-GR" dirty="0" smtClean="0"/>
              <a:t>ΤΣΙΛΟΓΙΑΝΝΗ ΓΕΩΡΓΙΑ</a:t>
            </a:r>
          </a:p>
          <a:p>
            <a:r>
              <a:rPr lang="el-GR" dirty="0" smtClean="0"/>
              <a:t>ΤΣΙΡΙΓΩΤΗΣ ΝΙΚΟΛΑΟΣ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Τίτλος 1"/>
          <p:cNvSpPr>
            <a:spLocks noGrp="1"/>
          </p:cNvSpPr>
          <p:nvPr>
            <p:ph type="title"/>
          </p:nvPr>
        </p:nvSpPr>
        <p:spPr>
          <a:xfrm>
            <a:off x="457200" y="152400"/>
            <a:ext cx="5334000" cy="5715000"/>
          </a:xfrm>
        </p:spPr>
        <p:txBody>
          <a:bodyPr/>
          <a:lstStyle/>
          <a:p>
            <a:r>
              <a:rPr lang="el-GR" sz="2400" smtClean="0"/>
              <a:t>Ο Οδυσσέας βασιλιάς της Ιθάκης, είναι  ο κυριότερος χαρακτήρας στο επικό ποίημα του Ομήρου, Οδύσσεια, και επίσης διαδραματίζει καθοριστικό ρόλο  στο άλλο έπος του Ομήρου, την Ιλιάδα. Είναι ευρέως γνωστός για την πονηριά και εφευρετικότητά του, διάσημος και για τα δέκα χρόνια που του πήρε η επιστροφή στο σπίτι του, μετά τον Τρωικό Πόλεμο, όπως αλληγορικά του απέδωσε ο Όμηρος. Ήταν γιος του Λαέρτη και της Αντίκλειας, σύζυγος της Πηνελόπης που είναι ακόμη και σήμερα σύμβολο της πιστής και αφοσιωμένης συζύγου και πατέρας του Τηλεμάχου. </a:t>
            </a:r>
            <a:endParaRPr lang="en-US" sz="2400" smtClean="0"/>
          </a:p>
        </p:txBody>
      </p:sp>
      <p:pic>
        <p:nvPicPr>
          <p:cNvPr id="15362" name="Picture 2"/>
          <p:cNvPicPr>
            <a:picLocks noChangeAspect="1" noChangeArrowheads="1"/>
          </p:cNvPicPr>
          <p:nvPr/>
        </p:nvPicPr>
        <p:blipFill>
          <a:blip r:embed="rId2"/>
          <a:srcRect/>
          <a:stretch>
            <a:fillRect/>
          </a:stretch>
        </p:blipFill>
        <p:spPr bwMode="auto">
          <a:xfrm>
            <a:off x="6248400" y="1143000"/>
            <a:ext cx="2438400" cy="3505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Τίτλος 1"/>
          <p:cNvSpPr>
            <a:spLocks noGrp="1"/>
          </p:cNvSpPr>
          <p:nvPr>
            <p:ph type="title"/>
          </p:nvPr>
        </p:nvSpPr>
        <p:spPr>
          <a:xfrm>
            <a:off x="457200" y="457200"/>
            <a:ext cx="4953000" cy="6019800"/>
          </a:xfrm>
        </p:spPr>
        <p:txBody>
          <a:bodyPr/>
          <a:lstStyle/>
          <a:p>
            <a:r>
              <a:rPr lang="el-GR" sz="2400" smtClean="0"/>
              <a:t>Το γενεαλογικό δέντρο του Οδυσσέα, ενός από τους καλύτερους υπαρχηγούς του Αγαμέμνονα και ήρωα που διακρίθηκε όσο λίγοι στην Ιλιάδα, παραμένει σκοτεινό και δυσνόητο. Ο πατέρας (ή πατριός) του Λαέρτη είναι ο Αρκέσιος, γιος του Κέφαλου (ο οποίος, κατά τον μύθο, έδωσε το όνομά του στην Κεφαλλονιά), και εγγονός του Αιόλου. Στην τραγωδία «Ιφιγένεια εν Αυλίδι» του Ευριπίδη ο μυθικός Σίσυφος αναφέρεται ως ο πατέρας του, ενώ πιστεύεται ότι απέκτησε και ένα γιο με την Κίρκη, τον Τηλέγονο.</a:t>
            </a:r>
            <a:endParaRPr lang="en-US" sz="2400" smtClean="0"/>
          </a:p>
        </p:txBody>
      </p:sp>
      <p:pic>
        <p:nvPicPr>
          <p:cNvPr id="16386" name="Picture 2" descr="C:\Users\Ιφιγένεια\Desktop\220px-Circe_Offering_the_Cup_to_Odysseus.jpg"/>
          <p:cNvPicPr>
            <a:picLocks noChangeAspect="1" noChangeArrowheads="1"/>
          </p:cNvPicPr>
          <p:nvPr/>
        </p:nvPicPr>
        <p:blipFill>
          <a:blip r:embed="rId2"/>
          <a:srcRect/>
          <a:stretch>
            <a:fillRect/>
          </a:stretch>
        </p:blipFill>
        <p:spPr bwMode="auto">
          <a:xfrm>
            <a:off x="5943600" y="76200"/>
            <a:ext cx="2794000" cy="4835525"/>
          </a:xfrm>
          <a:prstGeom prst="rect">
            <a:avLst/>
          </a:prstGeom>
          <a:noFill/>
          <a:ln w="9525">
            <a:noFill/>
            <a:miter lim="800000"/>
            <a:headEnd/>
            <a:tailEnd/>
          </a:ln>
        </p:spPr>
      </p:pic>
      <p:sp>
        <p:nvSpPr>
          <p:cNvPr id="16387" name="Ορθογώνιο 2"/>
          <p:cNvSpPr>
            <a:spLocks noChangeArrowheads="1"/>
          </p:cNvSpPr>
          <p:nvPr/>
        </p:nvSpPr>
        <p:spPr bwMode="auto">
          <a:xfrm>
            <a:off x="7867650" y="5105400"/>
            <a:ext cx="1092200" cy="369888"/>
          </a:xfrm>
          <a:prstGeom prst="rect">
            <a:avLst/>
          </a:prstGeom>
          <a:noFill/>
          <a:ln w="9525">
            <a:noFill/>
            <a:miter lim="800000"/>
            <a:headEnd/>
            <a:tailEnd/>
          </a:ln>
        </p:spPr>
        <p:txBody>
          <a:bodyPr>
            <a:spAutoFit/>
          </a:bodyPr>
          <a:lstStyle/>
          <a:p>
            <a:r>
              <a:rPr lang="el-GR"/>
              <a:t>Κίρκη</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Τίτλος 1"/>
          <p:cNvSpPr>
            <a:spLocks noGrp="1"/>
          </p:cNvSpPr>
          <p:nvPr>
            <p:ph type="title"/>
          </p:nvPr>
        </p:nvSpPr>
        <p:spPr>
          <a:xfrm>
            <a:off x="358775" y="609600"/>
            <a:ext cx="4518025" cy="5508625"/>
          </a:xfrm>
        </p:spPr>
        <p:txBody>
          <a:bodyPr/>
          <a:lstStyle/>
          <a:p>
            <a:r>
              <a:rPr lang="el-GR" sz="2400" smtClean="0"/>
              <a:t>Η Ιθάκη</a:t>
            </a:r>
            <a:r>
              <a:rPr lang="el-GR" sz="2400" smtClean="0">
                <a:latin typeface="Arial" charset="0"/>
              </a:rPr>
              <a:t>, για την οποία </a:t>
            </a:r>
            <a:r>
              <a:rPr lang="el-GR" sz="2400" smtClean="0"/>
              <a:t>έχουν γραφτεί πολλά ποιήματα,</a:t>
            </a:r>
            <a:r>
              <a:rPr lang="el-GR" sz="2400" smtClean="0">
                <a:latin typeface="Arial" charset="0"/>
              </a:rPr>
              <a:t> </a:t>
            </a:r>
            <a:r>
              <a:rPr lang="el-GR" sz="2400" smtClean="0"/>
              <a:t>μυθ</a:t>
            </a:r>
            <a:r>
              <a:rPr lang="el-GR" sz="2400" smtClean="0">
                <a:latin typeface="Arial" charset="0"/>
              </a:rPr>
              <a:t>ι</a:t>
            </a:r>
            <a:r>
              <a:rPr lang="el-GR" sz="2400" smtClean="0"/>
              <a:t>στορ</a:t>
            </a:r>
            <a:r>
              <a:rPr lang="el-GR" sz="2400" smtClean="0">
                <a:latin typeface="Arial" charset="0"/>
              </a:rPr>
              <a:t>ή</a:t>
            </a:r>
            <a:r>
              <a:rPr lang="el-GR" sz="2400" smtClean="0"/>
              <a:t>ματα και τραγούδ</a:t>
            </a:r>
            <a:r>
              <a:rPr lang="el-GR" sz="2400" smtClean="0">
                <a:latin typeface="Arial" charset="0"/>
              </a:rPr>
              <a:t>ι</a:t>
            </a:r>
            <a:r>
              <a:rPr lang="el-GR" sz="2400" smtClean="0"/>
              <a:t>α</a:t>
            </a:r>
            <a:r>
              <a:rPr lang="el-GR" sz="2400" smtClean="0">
                <a:latin typeface="Arial" charset="0"/>
              </a:rPr>
              <a:t>,</a:t>
            </a:r>
            <a:r>
              <a:rPr lang="el-GR" sz="2400" smtClean="0"/>
              <a:t>ήταν ένα από τα πολλά νησιά που περιλαμβάνονταν στο βασίλειο του Οδυσσέα ,  μεταξύ των Ιόνιων νήσων της Αρχαίας Ελλάδας. Το βασίλειό του φαίνεται πως είχε και ένα μικρό προπύργιο στην ηπειρωτική Ελλάδα, κοντά στον ποταμό Αχελώο. Τα ακριβή στοιχεία και όρια του βασιλείου δεν είναι γνωστά, καθώς οι πληροφορίες που παρέχει ο Όμηρος είναι ασαφείς. </a:t>
            </a:r>
            <a:endParaRPr lang="en-US" sz="2400" smtClean="0"/>
          </a:p>
        </p:txBody>
      </p:sp>
      <p:pic>
        <p:nvPicPr>
          <p:cNvPr id="17410" name="Picture 2"/>
          <p:cNvPicPr>
            <a:picLocks noChangeAspect="1" noChangeArrowheads="1"/>
          </p:cNvPicPr>
          <p:nvPr/>
        </p:nvPicPr>
        <p:blipFill>
          <a:blip r:embed="rId3"/>
          <a:srcRect/>
          <a:stretch>
            <a:fillRect/>
          </a:stretch>
        </p:blipFill>
        <p:spPr bwMode="auto">
          <a:xfrm>
            <a:off x="5029200" y="196850"/>
            <a:ext cx="3581400" cy="2362200"/>
          </a:xfrm>
          <a:prstGeom prst="rect">
            <a:avLst/>
          </a:prstGeom>
          <a:noFill/>
          <a:ln w="9525">
            <a:noFill/>
            <a:miter lim="800000"/>
            <a:headEnd/>
            <a:tailEnd/>
          </a:ln>
        </p:spPr>
      </p:pic>
      <p:pic>
        <p:nvPicPr>
          <p:cNvPr id="17411" name="Picture 3"/>
          <p:cNvPicPr>
            <a:picLocks noChangeAspect="1" noChangeArrowheads="1"/>
          </p:cNvPicPr>
          <p:nvPr/>
        </p:nvPicPr>
        <p:blipFill>
          <a:blip r:embed="rId4"/>
          <a:srcRect/>
          <a:stretch>
            <a:fillRect/>
          </a:stretch>
        </p:blipFill>
        <p:spPr bwMode="auto">
          <a:xfrm>
            <a:off x="5334000" y="3124200"/>
            <a:ext cx="3276600" cy="2998788"/>
          </a:xfrm>
          <a:prstGeom prst="rect">
            <a:avLst/>
          </a:prstGeom>
          <a:noFill/>
          <a:ln w="9525">
            <a:noFill/>
            <a:miter lim="800000"/>
            <a:headEnd/>
            <a:tailEnd/>
          </a:ln>
        </p:spPr>
      </p:pic>
      <p:sp>
        <p:nvSpPr>
          <p:cNvPr id="17412" name="Ορθογώνιο 3"/>
          <p:cNvSpPr>
            <a:spLocks noChangeArrowheads="1"/>
          </p:cNvSpPr>
          <p:nvPr/>
        </p:nvSpPr>
        <p:spPr bwMode="auto">
          <a:xfrm>
            <a:off x="6570663" y="6284913"/>
            <a:ext cx="2057400" cy="368300"/>
          </a:xfrm>
          <a:prstGeom prst="rect">
            <a:avLst/>
          </a:prstGeom>
          <a:noFill/>
          <a:ln w="9525">
            <a:noFill/>
            <a:miter lim="800000"/>
            <a:headEnd/>
            <a:tailEnd/>
          </a:ln>
        </p:spPr>
        <p:txBody>
          <a:bodyPr>
            <a:spAutoFit/>
          </a:bodyPr>
          <a:lstStyle/>
          <a:p>
            <a:r>
              <a:rPr lang="el-GR" b="1"/>
              <a:t>Αχελώος</a:t>
            </a:r>
            <a:endParaRPr lang="en-US" b="1"/>
          </a:p>
        </p:txBody>
      </p:sp>
      <p:sp>
        <p:nvSpPr>
          <p:cNvPr id="17413" name="Ορθογώνιο 4"/>
          <p:cNvSpPr>
            <a:spLocks noChangeArrowheads="1"/>
          </p:cNvSpPr>
          <p:nvPr/>
        </p:nvSpPr>
        <p:spPr bwMode="auto">
          <a:xfrm>
            <a:off x="8382000" y="2525713"/>
            <a:ext cx="866775" cy="369887"/>
          </a:xfrm>
          <a:prstGeom prst="rect">
            <a:avLst/>
          </a:prstGeom>
          <a:noFill/>
          <a:ln w="9525">
            <a:noFill/>
            <a:miter lim="800000"/>
            <a:headEnd/>
            <a:tailEnd/>
          </a:ln>
        </p:spPr>
        <p:txBody>
          <a:bodyPr>
            <a:spAutoFit/>
          </a:bodyPr>
          <a:lstStyle/>
          <a:p>
            <a:r>
              <a:rPr lang="el-GR" b="1"/>
              <a:t>Ιθάκη</a:t>
            </a:r>
            <a:endParaRPr lang="en-US" b="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Τίτλος 1"/>
          <p:cNvSpPr>
            <a:spLocks noGrp="1"/>
          </p:cNvSpPr>
          <p:nvPr>
            <p:ph type="title"/>
          </p:nvPr>
        </p:nvSpPr>
        <p:spPr>
          <a:xfrm>
            <a:off x="457200" y="0"/>
            <a:ext cx="8229600" cy="609600"/>
          </a:xfrm>
        </p:spPr>
        <p:txBody>
          <a:bodyPr/>
          <a:lstStyle/>
          <a:p>
            <a:r>
              <a:rPr lang="el-GR" sz="2800" u="sng" smtClean="0"/>
              <a:t>Ο Οδυσσέας στην παραδοσιακή και μοντέρνα ποίηση</a:t>
            </a:r>
            <a:endParaRPr lang="en-US" sz="2800" u="sng" smtClean="0"/>
          </a:p>
        </p:txBody>
      </p:sp>
      <p:sp>
        <p:nvSpPr>
          <p:cNvPr id="19458" name="Θέση κειμένου 2"/>
          <p:cNvSpPr>
            <a:spLocks noGrp="1"/>
          </p:cNvSpPr>
          <p:nvPr>
            <p:ph type="body" idx="1"/>
          </p:nvPr>
        </p:nvSpPr>
        <p:spPr>
          <a:xfrm>
            <a:off x="0" y="642918"/>
            <a:ext cx="3895725" cy="347682"/>
          </a:xfrm>
        </p:spPr>
        <p:txBody>
          <a:bodyPr/>
          <a:lstStyle/>
          <a:p>
            <a:r>
              <a:rPr lang="el-GR" b="0" dirty="0" smtClean="0"/>
              <a:t>Παραδοσιακή  ποίηση:</a:t>
            </a:r>
            <a:endParaRPr lang="en-US" b="0" dirty="0" smtClean="0"/>
          </a:p>
        </p:txBody>
      </p:sp>
      <p:sp>
        <p:nvSpPr>
          <p:cNvPr id="19459" name="Θέση κειμένου 4"/>
          <p:cNvSpPr>
            <a:spLocks noGrp="1"/>
          </p:cNvSpPr>
          <p:nvPr>
            <p:ph type="body" sz="half" idx="3"/>
          </p:nvPr>
        </p:nvSpPr>
        <p:spPr>
          <a:xfrm>
            <a:off x="5137150" y="457200"/>
            <a:ext cx="4041775" cy="639763"/>
          </a:xfrm>
        </p:spPr>
        <p:txBody>
          <a:bodyPr/>
          <a:lstStyle/>
          <a:p>
            <a:r>
              <a:rPr lang="el-GR" b="0" smtClean="0"/>
              <a:t>Μοντέρνα ποίηση:</a:t>
            </a:r>
            <a:endParaRPr lang="en-US" b="0" smtClean="0"/>
          </a:p>
        </p:txBody>
      </p:sp>
      <p:sp>
        <p:nvSpPr>
          <p:cNvPr id="4" name="Θέση περιεχομένου 3"/>
          <p:cNvSpPr>
            <a:spLocks noGrp="1"/>
          </p:cNvSpPr>
          <p:nvPr>
            <p:ph sz="quarter" idx="2"/>
          </p:nvPr>
        </p:nvSpPr>
        <p:spPr>
          <a:xfrm>
            <a:off x="0" y="857232"/>
            <a:ext cx="4040188" cy="4876800"/>
          </a:xfrm>
        </p:spPr>
        <p:txBody>
          <a:bodyPr>
            <a:noAutofit/>
          </a:bodyPr>
          <a:lstStyle/>
          <a:p>
            <a:pPr marL="0" indent="0" fontAlgn="auto">
              <a:spcAft>
                <a:spcPts val="0"/>
              </a:spcAft>
              <a:buFont typeface="Wingdings 2"/>
              <a:buNone/>
              <a:defRPr/>
            </a:pPr>
            <a:r>
              <a:rPr lang="el-GR" sz="2000" dirty="0" smtClean="0"/>
              <a:t>1. Το ποίημα πρέπει να διέπεται από λογική αλληλουχία.</a:t>
            </a:r>
          </a:p>
          <a:p>
            <a:pPr marL="0" indent="0" fontAlgn="auto">
              <a:spcAft>
                <a:spcPts val="0"/>
              </a:spcAft>
              <a:buFont typeface="Wingdings 2"/>
              <a:buNone/>
              <a:defRPr/>
            </a:pPr>
            <a:r>
              <a:rPr lang="el-GR" sz="2000" dirty="0" smtClean="0"/>
              <a:t> 2. Οι ποιητές που γράφουν παραδοσιακά ποιήματα προσέχουν ιδιαίτερα τα εξωτερικά (δηλαδή διατηρούν ίδιο αριθμό στίχων σε κάθε στροφή, σέβονται αυστηρά το μέτρο, κάνουν αυστηρή χρήση των σημείων στίξης). </a:t>
            </a:r>
          </a:p>
          <a:p>
            <a:pPr marL="0" indent="0" fontAlgn="auto">
              <a:spcAft>
                <a:spcPts val="0"/>
              </a:spcAft>
              <a:buFont typeface="Wingdings 2"/>
              <a:buNone/>
              <a:defRPr/>
            </a:pPr>
            <a:r>
              <a:rPr lang="el-GR" sz="2000" dirty="0" smtClean="0"/>
              <a:t>3.Παραδοσιακά ποιήματα θίγονται θέματα εύκολα και κατανοητά και η επιλογή των λέξεων και φράσεων είναι πολύ προσεκτική. </a:t>
            </a:r>
          </a:p>
          <a:p>
            <a:pPr marL="0" indent="0" fontAlgn="auto">
              <a:spcAft>
                <a:spcPts val="0"/>
              </a:spcAft>
              <a:buFont typeface="Wingdings 2"/>
              <a:buNone/>
              <a:defRPr/>
            </a:pPr>
            <a:r>
              <a:rPr lang="el-GR" sz="2000" dirty="0" smtClean="0"/>
              <a:t>4.Δεν λείπει βέβαια και η φροντίδα για τα εσωτερικά στοιχεία του ποιήματος, όπως είναι οι κατανοητές ιδέες, το προσεγμένο λεξιλόγιο. </a:t>
            </a:r>
          </a:p>
          <a:p>
            <a:pPr marL="420624" indent="-384048" fontAlgn="auto">
              <a:spcAft>
                <a:spcPts val="0"/>
              </a:spcAft>
              <a:buFont typeface="Wingdings 2"/>
              <a:buChar char=""/>
              <a:defRPr/>
            </a:pPr>
            <a:endParaRPr lang="en-US" sz="1800" dirty="0"/>
          </a:p>
        </p:txBody>
      </p:sp>
      <p:sp>
        <p:nvSpPr>
          <p:cNvPr id="6" name="Θέση περιεχομένου 5"/>
          <p:cNvSpPr>
            <a:spLocks noGrp="1"/>
          </p:cNvSpPr>
          <p:nvPr>
            <p:ph sz="quarter" idx="4"/>
          </p:nvPr>
        </p:nvSpPr>
        <p:spPr>
          <a:xfrm>
            <a:off x="4648200" y="838200"/>
            <a:ext cx="4267200" cy="4027488"/>
          </a:xfrm>
        </p:spPr>
        <p:txBody>
          <a:bodyPr>
            <a:normAutofit fontScale="25000" lnSpcReduction="20000"/>
          </a:bodyPr>
          <a:lstStyle/>
          <a:p>
            <a:pPr marL="0" indent="0" fontAlgn="auto">
              <a:spcAft>
                <a:spcPts val="0"/>
              </a:spcAft>
              <a:buFont typeface="Wingdings 2"/>
              <a:buNone/>
              <a:defRPr/>
            </a:pPr>
            <a:r>
              <a:rPr lang="el-GR" sz="7200" dirty="0" smtClean="0"/>
              <a:t>1.Περνούν εικόνες όχι πάντα ολοκληρωμένες, αλλά ασχημάτιστες, έτσι όπως ανεβαίνουν από το υποσυνείδητο του ποιητή την ώρα της δημιουργίας του ποιήματος.</a:t>
            </a:r>
          </a:p>
          <a:p>
            <a:pPr marL="0" indent="0" fontAlgn="auto">
              <a:spcAft>
                <a:spcPts val="0"/>
              </a:spcAft>
              <a:buFont typeface="Wingdings 2"/>
              <a:buNone/>
              <a:defRPr/>
            </a:pPr>
            <a:r>
              <a:rPr lang="el-GR" sz="7200" dirty="0" smtClean="0"/>
              <a:t>2. Ανάμειξη και εναρμόνιση του συνειδητού και του ασυνείδητου στοιχείου, του οράματος και της δεδομένης κατάστασης, του ονείρου και της πραγματικότητας</a:t>
            </a:r>
          </a:p>
          <a:p>
            <a:pPr marL="0" indent="0" fontAlgn="auto">
              <a:spcAft>
                <a:spcPts val="0"/>
              </a:spcAft>
              <a:buFont typeface="Wingdings 2"/>
              <a:buNone/>
              <a:defRPr/>
            </a:pPr>
            <a:r>
              <a:rPr lang="el-GR" sz="7200" dirty="0" smtClean="0"/>
              <a:t>3. Συνειρμική λειτουργία της μνήμης που επιτρέπει την εναλλαγή εντυπώσεων και χρονικών ή τοπικών πεδίων αναφοράς, δημιουργώντας έτσι ένα ποιητικό κόσμο.</a:t>
            </a:r>
          </a:p>
          <a:p>
            <a:pPr marL="0" indent="0" fontAlgn="auto">
              <a:spcAft>
                <a:spcPts val="0"/>
              </a:spcAft>
              <a:buFont typeface="Wingdings 2"/>
              <a:buNone/>
              <a:defRPr/>
            </a:pPr>
            <a:r>
              <a:rPr lang="el-GR" sz="7200" dirty="0" smtClean="0"/>
              <a:t>4. Το ποίημα λειτουργεί βασικά με τους μηχανισμούς των προεκτάσεων. </a:t>
            </a:r>
          </a:p>
          <a:p>
            <a:pPr marL="0" indent="0" fontAlgn="auto">
              <a:spcAft>
                <a:spcPts val="0"/>
              </a:spcAft>
              <a:buFont typeface="Wingdings 2"/>
              <a:buNone/>
              <a:defRPr/>
            </a:pPr>
            <a:r>
              <a:rPr lang="el-GR" sz="7200" dirty="0" smtClean="0"/>
              <a:t>5.Η μοντέρνα ποίηση δεν σέβεται τα όρια.</a:t>
            </a:r>
          </a:p>
          <a:p>
            <a:pPr marL="0" indent="0" fontAlgn="auto">
              <a:spcAft>
                <a:spcPts val="0"/>
              </a:spcAft>
              <a:buFont typeface="Wingdings 2"/>
              <a:buNone/>
              <a:defRPr/>
            </a:pPr>
            <a:r>
              <a:rPr lang="el-GR" sz="7200" dirty="0" smtClean="0"/>
              <a:t>6.Η γλώσσα που χρησιμοποιείται είναι η καθημερινή και συχνά επιλέγονται στοιχεία που θεωρούνται αντιποιητικά. </a:t>
            </a:r>
          </a:p>
          <a:p>
            <a:pPr marL="0" indent="0" fontAlgn="auto">
              <a:spcAft>
                <a:spcPts val="0"/>
              </a:spcAft>
              <a:buFont typeface="Wingdings 2"/>
              <a:buNone/>
              <a:defRPr/>
            </a:pPr>
            <a:r>
              <a:rPr lang="el-GR" sz="7200" dirty="0" smtClean="0"/>
              <a:t>7. Η μορφή του ποιήματος διαλύεται και υπάρχει μια διάθεση για πειραματισμό. </a:t>
            </a:r>
            <a:endParaRPr lang="en-US" sz="7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Τίτλος 1"/>
          <p:cNvSpPr>
            <a:spLocks noGrp="1"/>
          </p:cNvSpPr>
          <p:nvPr>
            <p:ph type="title"/>
          </p:nvPr>
        </p:nvSpPr>
        <p:spPr>
          <a:xfrm>
            <a:off x="914400" y="-12700"/>
            <a:ext cx="8229600" cy="1143000"/>
          </a:xfrm>
        </p:spPr>
        <p:txBody>
          <a:bodyPr/>
          <a:lstStyle/>
          <a:p>
            <a:r>
              <a:rPr lang="el-GR" sz="2800" smtClean="0"/>
              <a:t>                                 Κωστής Παλαμάς</a:t>
            </a:r>
            <a:br>
              <a:rPr lang="el-GR" sz="2800" smtClean="0"/>
            </a:br>
            <a:r>
              <a:rPr lang="el-GR" sz="2800" smtClean="0"/>
              <a:t>               Πατρίδες [Σαν των Φαιάκων το καράβι...]</a:t>
            </a:r>
            <a:br>
              <a:rPr lang="el-GR" sz="2800" smtClean="0"/>
            </a:br>
            <a:endParaRPr lang="en-US" sz="2800" smtClean="0"/>
          </a:p>
        </p:txBody>
      </p:sp>
      <p:sp>
        <p:nvSpPr>
          <p:cNvPr id="21506" name="Θέση κειμένου 2"/>
          <p:cNvSpPr>
            <a:spLocks noGrp="1"/>
          </p:cNvSpPr>
          <p:nvPr>
            <p:ph type="body" idx="1"/>
          </p:nvPr>
        </p:nvSpPr>
        <p:spPr>
          <a:xfrm>
            <a:off x="19050" y="1219200"/>
            <a:ext cx="4040188" cy="639763"/>
          </a:xfrm>
        </p:spPr>
        <p:txBody>
          <a:bodyPr/>
          <a:lstStyle/>
          <a:p>
            <a:r>
              <a:rPr lang="el-GR" sz="2000" b="0" smtClean="0"/>
              <a:t>Είναι μια σειρά από δώδεκα έξοχα παρνασσιακά σονέτα, κατέχουν σημαντική θέση στην ποίηση του Παλαμά. Πρωτοδημοσιευμένα το 1895, τα συμπεριέλαβε αργότερα ο ποιητής στη συλλογή του Η Ασάλευτη Ζωή (1904). </a:t>
            </a:r>
            <a:endParaRPr lang="en-US" sz="2000" b="0" smtClean="0"/>
          </a:p>
        </p:txBody>
      </p:sp>
      <p:sp>
        <p:nvSpPr>
          <p:cNvPr id="21507" name="Θέση κειμένου 4"/>
          <p:cNvSpPr>
            <a:spLocks noGrp="1"/>
          </p:cNvSpPr>
          <p:nvPr>
            <p:ph type="body" sz="half" idx="3"/>
          </p:nvPr>
        </p:nvSpPr>
        <p:spPr>
          <a:xfrm>
            <a:off x="152400" y="762000"/>
            <a:ext cx="4041775" cy="639763"/>
          </a:xfrm>
        </p:spPr>
        <p:txBody>
          <a:bodyPr/>
          <a:lstStyle/>
          <a:p>
            <a:r>
              <a:rPr lang="el-GR" b="0" smtClean="0"/>
              <a:t>Οι Πατρίδες</a:t>
            </a:r>
            <a:endParaRPr lang="en-US" b="0" smtClean="0"/>
          </a:p>
        </p:txBody>
      </p:sp>
      <p:sp>
        <p:nvSpPr>
          <p:cNvPr id="21508" name="Θέση περιεχομένου 3"/>
          <p:cNvSpPr>
            <a:spLocks noGrp="1"/>
          </p:cNvSpPr>
          <p:nvPr>
            <p:ph sz="quarter" idx="2"/>
          </p:nvPr>
        </p:nvSpPr>
        <p:spPr>
          <a:xfrm>
            <a:off x="0" y="3581400"/>
            <a:ext cx="4040188" cy="3951288"/>
          </a:xfrm>
        </p:spPr>
        <p:txBody>
          <a:bodyPr/>
          <a:lstStyle/>
          <a:p>
            <a:pPr marL="0" indent="0">
              <a:buFont typeface="Wingdings 2" pitchFamily="18" charset="2"/>
              <a:buNone/>
            </a:pPr>
            <a:r>
              <a:rPr lang="el-GR" sz="2000" smtClean="0"/>
              <a:t>Ο ποιητής στο ένατο αυτό σονέτο ‘’Σαν των Φαιάκων το καράβι’’ των Πατρίδων, απλώνεται σε διάφορες περιοχές του κόσμου -πατρίδες του κι αυτές, αλλά νοερές- με τις οποίες τον συνδέουν πολλά κοινά. Παρουσιάζεται εδώ, πέρα από τα στενά εθνικά όρια, σαν ένα πνεύμα οικουμενικό.</a:t>
            </a:r>
            <a:endParaRPr lang="en-US" sz="2000" smtClean="0"/>
          </a:p>
        </p:txBody>
      </p:sp>
      <p:sp>
        <p:nvSpPr>
          <p:cNvPr id="6" name="Θέση περιεχομένου 5"/>
          <p:cNvSpPr>
            <a:spLocks noGrp="1"/>
          </p:cNvSpPr>
          <p:nvPr>
            <p:ph sz="quarter" idx="4"/>
          </p:nvPr>
        </p:nvSpPr>
        <p:spPr>
          <a:xfrm>
            <a:off x="4267200" y="990600"/>
            <a:ext cx="4876800" cy="6400800"/>
          </a:xfrm>
        </p:spPr>
        <p:txBody>
          <a:bodyPr>
            <a:normAutofit fontScale="25000" lnSpcReduction="20000"/>
          </a:bodyPr>
          <a:lstStyle/>
          <a:p>
            <a:pPr marL="0" indent="0" fontAlgn="auto">
              <a:spcAft>
                <a:spcPts val="0"/>
              </a:spcAft>
              <a:buFont typeface="Wingdings 2"/>
              <a:buNone/>
              <a:defRPr/>
            </a:pPr>
            <a:r>
              <a:rPr lang="el-GR" sz="7200" dirty="0" smtClean="0"/>
              <a:t>Σαν των Φαιάκων το καράβι η Φαντασία</a:t>
            </a:r>
          </a:p>
          <a:p>
            <a:pPr marL="0" indent="0" fontAlgn="auto">
              <a:spcAft>
                <a:spcPts val="0"/>
              </a:spcAft>
              <a:buFont typeface="Wingdings 2"/>
              <a:buNone/>
              <a:defRPr/>
            </a:pPr>
            <a:r>
              <a:rPr lang="el-GR" sz="7200" dirty="0" smtClean="0"/>
              <a:t>Χωρίς να την βοηθάν πανιά και λαμνοκόποι</a:t>
            </a:r>
          </a:p>
          <a:p>
            <a:pPr marL="0" indent="0" fontAlgn="auto">
              <a:spcAft>
                <a:spcPts val="0"/>
              </a:spcAft>
              <a:buFont typeface="Wingdings 2"/>
              <a:buNone/>
              <a:defRPr/>
            </a:pPr>
            <a:r>
              <a:rPr lang="el-GR" sz="7200" dirty="0" smtClean="0"/>
              <a:t>κυλάει… κι είναι στα βάθη της ψυχής μου τόποι</a:t>
            </a:r>
          </a:p>
          <a:p>
            <a:pPr marL="0" indent="0" fontAlgn="auto">
              <a:spcAft>
                <a:spcPts val="0"/>
              </a:spcAft>
              <a:buFont typeface="Wingdings 2"/>
              <a:buNone/>
              <a:defRPr/>
            </a:pPr>
            <a:r>
              <a:rPr lang="el-GR" sz="7200" dirty="0" smtClean="0"/>
              <a:t>πανάρχαιοι κι ασάλευτοι σαν την Ασία.</a:t>
            </a:r>
          </a:p>
          <a:p>
            <a:pPr marL="0" indent="0" fontAlgn="auto">
              <a:spcAft>
                <a:spcPts val="0"/>
              </a:spcAft>
              <a:buFont typeface="Wingdings 2"/>
              <a:buNone/>
              <a:defRPr/>
            </a:pPr>
            <a:endParaRPr lang="el-GR" sz="7200" dirty="0" smtClean="0"/>
          </a:p>
          <a:p>
            <a:pPr marL="0" indent="0" fontAlgn="auto">
              <a:spcAft>
                <a:spcPts val="0"/>
              </a:spcAft>
              <a:buFont typeface="Wingdings 2"/>
              <a:buNone/>
              <a:defRPr/>
            </a:pPr>
            <a:r>
              <a:rPr lang="el-GR" sz="7200" dirty="0" smtClean="0"/>
              <a:t>Πεντάγνωμοι κι απόκοτοι σαν την Ευρώπη</a:t>
            </a:r>
          </a:p>
          <a:p>
            <a:pPr marL="0" indent="0" fontAlgn="auto">
              <a:spcAft>
                <a:spcPts val="0"/>
              </a:spcAft>
              <a:buFont typeface="Wingdings 2"/>
              <a:buNone/>
              <a:defRPr/>
            </a:pPr>
            <a:r>
              <a:rPr lang="el-GR" sz="7200" dirty="0" smtClean="0"/>
              <a:t>σα μαύρη γη Αφρική με σφίγγει η απελπισία</a:t>
            </a:r>
          </a:p>
          <a:p>
            <a:pPr marL="0" indent="0" fontAlgn="auto">
              <a:spcAft>
                <a:spcPts val="0"/>
              </a:spcAft>
              <a:buFont typeface="Wingdings 2"/>
              <a:buNone/>
              <a:defRPr/>
            </a:pPr>
            <a:r>
              <a:rPr lang="el-GR" sz="7200" dirty="0" smtClean="0"/>
              <a:t>κρατώ μιαν άγρια μέσα μου Πολυνησία</a:t>
            </a:r>
          </a:p>
          <a:p>
            <a:pPr marL="0" indent="0" fontAlgn="auto">
              <a:spcAft>
                <a:spcPts val="0"/>
              </a:spcAft>
              <a:buFont typeface="Wingdings 2"/>
              <a:buNone/>
              <a:defRPr/>
            </a:pPr>
            <a:r>
              <a:rPr lang="el-GR" sz="7200" dirty="0" smtClean="0"/>
              <a:t>και πάντα ένα Κολόμβο παίρνω το κατόπι.</a:t>
            </a:r>
          </a:p>
          <a:p>
            <a:pPr marL="0" indent="0" fontAlgn="auto">
              <a:spcAft>
                <a:spcPts val="0"/>
              </a:spcAft>
              <a:buFont typeface="Wingdings 2"/>
              <a:buNone/>
              <a:defRPr/>
            </a:pPr>
            <a:endParaRPr lang="el-GR" sz="7200" dirty="0" smtClean="0"/>
          </a:p>
          <a:p>
            <a:pPr marL="0" indent="0" fontAlgn="auto">
              <a:spcAft>
                <a:spcPts val="0"/>
              </a:spcAft>
              <a:buFont typeface="Wingdings 2"/>
              <a:buNone/>
              <a:defRPr/>
            </a:pPr>
            <a:r>
              <a:rPr lang="el-GR" sz="7200" dirty="0" smtClean="0"/>
              <a:t>Και τα τεράστια της ζωής και τα λιοπύρια</a:t>
            </a:r>
          </a:p>
          <a:p>
            <a:pPr marL="0" indent="0" fontAlgn="auto">
              <a:spcAft>
                <a:spcPts val="0"/>
              </a:spcAft>
              <a:buFont typeface="Wingdings 2"/>
              <a:buNone/>
              <a:defRPr/>
            </a:pPr>
            <a:r>
              <a:rPr lang="el-GR" sz="7200" dirty="0" smtClean="0"/>
              <a:t>των τροπικών τα γνώρισα</a:t>
            </a:r>
          </a:p>
          <a:p>
            <a:pPr marL="0" indent="0" fontAlgn="auto">
              <a:spcAft>
                <a:spcPts val="0"/>
              </a:spcAft>
              <a:buFont typeface="Wingdings 2"/>
              <a:buNone/>
              <a:defRPr/>
            </a:pPr>
            <a:r>
              <a:rPr lang="el-GR" sz="7200" dirty="0" smtClean="0"/>
              <a:t>και με των πόλων τυλίχτηκα τα σάβανα</a:t>
            </a:r>
          </a:p>
          <a:p>
            <a:pPr marL="0" indent="0" fontAlgn="auto">
              <a:spcAft>
                <a:spcPts val="0"/>
              </a:spcAft>
              <a:buFont typeface="Wingdings 2"/>
              <a:buNone/>
              <a:defRPr/>
            </a:pPr>
            <a:r>
              <a:rPr lang="el-GR" sz="7200" dirty="0" smtClean="0"/>
              <a:t>και χίλια μύρια</a:t>
            </a:r>
          </a:p>
          <a:p>
            <a:pPr marL="0" indent="0" fontAlgn="auto">
              <a:spcAft>
                <a:spcPts val="0"/>
              </a:spcAft>
              <a:buFont typeface="Wingdings 2"/>
              <a:buNone/>
              <a:defRPr/>
            </a:pPr>
            <a:endParaRPr lang="el-GR" sz="7200" dirty="0" smtClean="0"/>
          </a:p>
          <a:p>
            <a:pPr marL="0" indent="0" fontAlgn="auto">
              <a:spcAft>
                <a:spcPts val="0"/>
              </a:spcAft>
              <a:buFont typeface="Wingdings 2"/>
              <a:buNone/>
              <a:defRPr/>
            </a:pPr>
            <a:r>
              <a:rPr lang="el-GR" sz="7200" dirty="0" smtClean="0"/>
              <a:t>ταξίδια εμπρός μου ξάνοιξαν τον κόσμο όλο</a:t>
            </a:r>
          </a:p>
          <a:p>
            <a:pPr marL="0" indent="0" fontAlgn="auto">
              <a:spcAft>
                <a:spcPts val="0"/>
              </a:spcAft>
              <a:buFont typeface="Wingdings 2"/>
              <a:buNone/>
              <a:defRPr/>
            </a:pPr>
            <a:r>
              <a:rPr lang="el-GR" sz="7200" dirty="0" smtClean="0"/>
              <a:t>και τι είμαι; χόρτο ριζωμένο σ’ ένα σβόλο</a:t>
            </a:r>
          </a:p>
          <a:p>
            <a:pPr marL="0" indent="0" fontAlgn="auto">
              <a:spcAft>
                <a:spcPts val="0"/>
              </a:spcAft>
              <a:buFont typeface="Wingdings 2"/>
              <a:buNone/>
              <a:defRPr/>
            </a:pPr>
            <a:r>
              <a:rPr lang="el-GR" sz="7200" dirty="0" smtClean="0"/>
              <a:t>απάνω που ξεφεύγει κι απ’ τα κλαδευτήρια. </a:t>
            </a:r>
          </a:p>
          <a:p>
            <a:pPr marL="0" indent="0" fontAlgn="auto">
              <a:spcAft>
                <a:spcPts val="0"/>
              </a:spcAft>
              <a:buFont typeface="Wingdings 2"/>
              <a:buNone/>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title"/>
          </p:nvPr>
        </p:nvSpPr>
        <p:spPr>
          <a:xfrm>
            <a:off x="2514600" y="381000"/>
            <a:ext cx="8229600" cy="762000"/>
          </a:xfrm>
        </p:spPr>
        <p:txBody>
          <a:bodyPr>
            <a:normAutofit fontScale="90000"/>
          </a:bodyPr>
          <a:lstStyle/>
          <a:p>
            <a:pPr fontAlgn="auto">
              <a:spcAft>
                <a:spcPts val="0"/>
              </a:spcAft>
              <a:defRPr/>
            </a:pPr>
            <a:r>
              <a:rPr lang="el-GR" sz="3100" dirty="0" smtClean="0">
                <a:solidFill>
                  <a:schemeClr val="accent1"/>
                </a:solidFill>
              </a:rPr>
              <a:t>Κωνσταντίνου Καβάφη</a:t>
            </a:r>
            <a:br>
              <a:rPr lang="el-GR" sz="3100" dirty="0" smtClean="0">
                <a:solidFill>
                  <a:schemeClr val="accent1"/>
                </a:solidFill>
              </a:rPr>
            </a:br>
            <a:r>
              <a:rPr lang="el-GR" sz="3100" dirty="0" smtClean="0"/>
              <a:t>               </a:t>
            </a:r>
            <a:r>
              <a:rPr lang="el-GR" sz="3100" dirty="0" smtClean="0">
                <a:solidFill>
                  <a:schemeClr val="accent1"/>
                </a:solidFill>
              </a:rPr>
              <a:t>‘’Ιθάκη’’</a:t>
            </a:r>
            <a:r>
              <a:rPr lang="el-GR" dirty="0" smtClean="0"/>
              <a:t/>
            </a:r>
            <a:br>
              <a:rPr lang="el-GR" dirty="0" smtClean="0"/>
            </a:br>
            <a:endParaRPr lang="en-US" dirty="0"/>
          </a:p>
        </p:txBody>
      </p:sp>
      <p:sp>
        <p:nvSpPr>
          <p:cNvPr id="3" name="Θέση κειμένου 2"/>
          <p:cNvSpPr>
            <a:spLocks noGrp="1"/>
          </p:cNvSpPr>
          <p:nvPr>
            <p:ph type="body" idx="1"/>
          </p:nvPr>
        </p:nvSpPr>
        <p:spPr>
          <a:xfrm>
            <a:off x="-27904" y="838200"/>
            <a:ext cx="4828504" cy="1981200"/>
          </a:xfrm>
        </p:spPr>
        <p:txBody>
          <a:bodyPr>
            <a:normAutofit fontScale="92500"/>
          </a:bodyPr>
          <a:lstStyle/>
          <a:p>
            <a:pPr>
              <a:lnSpc>
                <a:spcPct val="80000"/>
              </a:lnSpc>
            </a:pPr>
            <a:r>
              <a:rPr lang="el-GR" sz="2000" dirty="0" smtClean="0">
                <a:solidFill>
                  <a:schemeClr val="tx1"/>
                </a:solidFill>
              </a:rPr>
              <a:t>Ιθάκη </a:t>
            </a:r>
            <a:r>
              <a:rPr lang="el-GR" sz="2000" b="0" dirty="0" smtClean="0">
                <a:solidFill>
                  <a:schemeClr val="tx1"/>
                </a:solidFill>
              </a:rPr>
              <a:t>ονομάζεται ένα από τα διασημότερα ποιήματα του Κωνσταντίνου Καβάφη, για το οποίο θεωρείται ότι «βρίσκεται στην </a:t>
            </a:r>
            <a:r>
              <a:rPr lang="el-GR" sz="1800" b="0" dirty="0" smtClean="0">
                <a:solidFill>
                  <a:schemeClr val="tx1"/>
                </a:solidFill>
              </a:rPr>
              <a:t>τέλεια</a:t>
            </a:r>
            <a:r>
              <a:rPr lang="el-GR" sz="2000" b="0" dirty="0" smtClean="0">
                <a:solidFill>
                  <a:schemeClr val="tx1"/>
                </a:solidFill>
              </a:rPr>
              <a:t> ποιητική του ωριμότητα». Η «Ιθάκη» δημοσιεύθηκε για πρώτη φορά στην Αλεξάνδρεια της Αιγύπτου, στο περιοδικό Γράμματα, το 1911 και θεωρείται διδακτικό-φιλοσοφικό ποίημα. </a:t>
            </a:r>
          </a:p>
          <a:p>
            <a:pPr>
              <a:lnSpc>
                <a:spcPct val="80000"/>
              </a:lnSpc>
            </a:pPr>
            <a:endParaRPr lang="en-US" sz="600" dirty="0" smtClean="0"/>
          </a:p>
        </p:txBody>
      </p:sp>
      <p:sp>
        <p:nvSpPr>
          <p:cNvPr id="20483" name="Θέση κειμένου 4"/>
          <p:cNvSpPr>
            <a:spLocks noGrp="1"/>
          </p:cNvSpPr>
          <p:nvPr>
            <p:ph type="body" sz="half" idx="3"/>
          </p:nvPr>
        </p:nvSpPr>
        <p:spPr>
          <a:xfrm>
            <a:off x="6477000" y="6011863"/>
            <a:ext cx="2667000" cy="639762"/>
          </a:xfrm>
        </p:spPr>
        <p:txBody>
          <a:bodyPr/>
          <a:lstStyle/>
          <a:p>
            <a:r>
              <a:rPr lang="el-GR" b="0" smtClean="0"/>
              <a:t>Κ.Κ</a:t>
            </a:r>
            <a:endParaRPr lang="en-US" b="0" smtClean="0"/>
          </a:p>
        </p:txBody>
      </p:sp>
      <p:sp>
        <p:nvSpPr>
          <p:cNvPr id="4" name="Θέση περιεχομένου 3"/>
          <p:cNvSpPr>
            <a:spLocks noGrp="1"/>
          </p:cNvSpPr>
          <p:nvPr>
            <p:ph sz="quarter" idx="2"/>
          </p:nvPr>
        </p:nvSpPr>
        <p:spPr>
          <a:xfrm>
            <a:off x="152400" y="2971800"/>
            <a:ext cx="4648200" cy="4038600"/>
          </a:xfrm>
        </p:spPr>
        <p:txBody>
          <a:bodyPr>
            <a:normAutofit/>
          </a:bodyPr>
          <a:lstStyle/>
          <a:p>
            <a:pPr marL="0" indent="0">
              <a:lnSpc>
                <a:spcPct val="80000"/>
              </a:lnSpc>
              <a:buFont typeface="Wingdings 2" pitchFamily="18" charset="2"/>
              <a:buNone/>
            </a:pPr>
            <a:r>
              <a:rPr lang="el-GR" sz="2000" smtClean="0"/>
              <a:t>Το ποίημα είναι γραμμένο με αμεσότητα, σε δεύτερο πρόσωπο, όπου ο ποιητής μιλά άμεσα στον αναγνώστη. Η έμπνευση του Καβάφη για το ποίημα είναι η Ιθάκη της Οδύσσειας του Ομήρου, η πατρίδα και ο πολυπόθητος στόχος προορισμού του Οδυσσέα και είναι το τελευταίο από τα μυθικά ποιήματά του. Αξίζει να σημειωθεί ότι ένας από τους κυριότερους συντελεστές της προβολής της ελληνικής λογοτεχνίας στη Γαλλία ο Ζακ Λακαρριέρ έγραψε για την «Ιθάκη» ότι «ποτέ ποίημα δεν έχει πει τόσα πολλά πράγματα, σε τόσες λίγες λέξεις».</a:t>
            </a:r>
          </a:p>
          <a:p>
            <a:pPr marL="0" indent="0">
              <a:lnSpc>
                <a:spcPct val="80000"/>
              </a:lnSpc>
              <a:buFont typeface="Wingdings 2" pitchFamily="18" charset="2"/>
              <a:buNone/>
            </a:pPr>
            <a:endParaRPr lang="en-US" sz="2000" smtClean="0"/>
          </a:p>
        </p:txBody>
      </p:sp>
      <p:sp>
        <p:nvSpPr>
          <p:cNvPr id="6" name="Θέση περιεχομένου 5"/>
          <p:cNvSpPr>
            <a:spLocks noGrp="1"/>
          </p:cNvSpPr>
          <p:nvPr>
            <p:ph sz="quarter" idx="4"/>
          </p:nvPr>
        </p:nvSpPr>
        <p:spPr>
          <a:xfrm>
            <a:off x="5105400" y="457200"/>
            <a:ext cx="4191000" cy="4378325"/>
          </a:xfrm>
        </p:spPr>
        <p:txBody>
          <a:bodyPr>
            <a:normAutofit fontScale="25000" lnSpcReduction="20000"/>
          </a:bodyPr>
          <a:lstStyle/>
          <a:p>
            <a:pPr marL="0" indent="0" fontAlgn="auto">
              <a:spcAft>
                <a:spcPts val="0"/>
              </a:spcAft>
              <a:buFont typeface="Wingdings 2"/>
              <a:buNone/>
              <a:defRPr/>
            </a:pPr>
            <a:endParaRPr lang="el-GR" dirty="0" smtClean="0"/>
          </a:p>
          <a:p>
            <a:pPr marL="0" indent="0" fontAlgn="auto">
              <a:spcAft>
                <a:spcPts val="0"/>
              </a:spcAft>
              <a:buFont typeface="Wingdings 2"/>
              <a:buNone/>
              <a:defRPr/>
            </a:pPr>
            <a:r>
              <a:rPr lang="el-GR" sz="8000" dirty="0" smtClean="0"/>
              <a:t>Σα βγεις στον πηγαιμό για την Ιθάκη,</a:t>
            </a:r>
          </a:p>
          <a:p>
            <a:pPr marL="0" indent="0" fontAlgn="auto">
              <a:spcAft>
                <a:spcPts val="0"/>
              </a:spcAft>
              <a:buFont typeface="Wingdings 2"/>
              <a:buNone/>
              <a:defRPr/>
            </a:pPr>
            <a:r>
              <a:rPr lang="el-GR" sz="8000" dirty="0" smtClean="0"/>
              <a:t>Να εύχεσαι νάναι μακρύς ο δρόμος,</a:t>
            </a:r>
          </a:p>
          <a:p>
            <a:pPr marL="0" indent="0" fontAlgn="auto">
              <a:spcAft>
                <a:spcPts val="0"/>
              </a:spcAft>
              <a:buFont typeface="Wingdings 2"/>
              <a:buNone/>
              <a:defRPr/>
            </a:pPr>
            <a:r>
              <a:rPr lang="el-GR" sz="8000" dirty="0" smtClean="0"/>
              <a:t>Γεμάτος περιπέτειες, γεμάτος γνώσεις.</a:t>
            </a:r>
          </a:p>
          <a:p>
            <a:pPr marL="0" indent="0" fontAlgn="auto">
              <a:spcAft>
                <a:spcPts val="0"/>
              </a:spcAft>
              <a:buFont typeface="Wingdings 2"/>
              <a:buNone/>
              <a:defRPr/>
            </a:pPr>
            <a:r>
              <a:rPr lang="el-GR" sz="8000" dirty="0" smtClean="0"/>
              <a:t>Τους Λαιστρυγόνας και τους Κύκλωπας,</a:t>
            </a:r>
          </a:p>
          <a:p>
            <a:pPr marL="0" indent="0" fontAlgn="auto">
              <a:spcAft>
                <a:spcPts val="0"/>
              </a:spcAft>
              <a:buFont typeface="Wingdings 2"/>
              <a:buNone/>
              <a:defRPr/>
            </a:pPr>
            <a:r>
              <a:rPr lang="el-GR" sz="8000" dirty="0" smtClean="0"/>
              <a:t>Τον θυμωμένο Ποσειδώνα μη φοβάσαι,</a:t>
            </a:r>
          </a:p>
          <a:p>
            <a:pPr marL="0" indent="0" fontAlgn="auto">
              <a:spcAft>
                <a:spcPts val="0"/>
              </a:spcAft>
              <a:buFont typeface="Wingdings 2"/>
              <a:buNone/>
              <a:defRPr/>
            </a:pPr>
            <a:r>
              <a:rPr lang="el-GR" sz="8000" dirty="0" smtClean="0"/>
              <a:t>Τέτοια στον δρόμο σου ποτέ σου δεν θα βρεις,</a:t>
            </a:r>
          </a:p>
          <a:p>
            <a:pPr marL="0" indent="0" fontAlgn="auto">
              <a:spcAft>
                <a:spcPts val="0"/>
              </a:spcAft>
              <a:buFont typeface="Wingdings 2"/>
              <a:buNone/>
              <a:defRPr/>
            </a:pPr>
            <a:r>
              <a:rPr lang="el-GR" sz="8000" dirty="0" smtClean="0"/>
              <a:t>Αν μεν’ η σκέψις σου υψηλή, αν εκλεκτή</a:t>
            </a:r>
          </a:p>
          <a:p>
            <a:pPr marL="0" indent="0" fontAlgn="auto">
              <a:spcAft>
                <a:spcPts val="0"/>
              </a:spcAft>
              <a:buFont typeface="Wingdings 2"/>
              <a:buNone/>
              <a:defRPr/>
            </a:pPr>
            <a:r>
              <a:rPr lang="el-GR" sz="8000" dirty="0" smtClean="0"/>
              <a:t>συγκίνησις  το πνεύμα και το σώμα σου αγγίζει.</a:t>
            </a:r>
          </a:p>
          <a:p>
            <a:pPr marL="420624" indent="-384048" fontAlgn="auto">
              <a:spcAft>
                <a:spcPts val="0"/>
              </a:spcAft>
              <a:buFont typeface="Wingdings 2"/>
              <a:buChar char=""/>
              <a:defRPr/>
            </a:pPr>
            <a:endParaRPr lang="en-US" sz="6200" dirty="0"/>
          </a:p>
        </p:txBody>
      </p:sp>
      <p:pic>
        <p:nvPicPr>
          <p:cNvPr id="20486" name="Picture 2"/>
          <p:cNvPicPr>
            <a:picLocks noChangeAspect="1" noChangeArrowheads="1"/>
          </p:cNvPicPr>
          <p:nvPr/>
        </p:nvPicPr>
        <p:blipFill>
          <a:blip r:embed="rId2"/>
          <a:srcRect/>
          <a:stretch>
            <a:fillRect/>
          </a:stretch>
        </p:blipFill>
        <p:spPr bwMode="auto">
          <a:xfrm>
            <a:off x="7315200" y="4800600"/>
            <a:ext cx="1592263" cy="1974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Τίτλος 1"/>
          <p:cNvSpPr>
            <a:spLocks noGrp="1"/>
          </p:cNvSpPr>
          <p:nvPr>
            <p:ph type="title"/>
          </p:nvPr>
        </p:nvSpPr>
        <p:spPr>
          <a:xfrm>
            <a:off x="1399381" y="0"/>
            <a:ext cx="6781800" cy="1219200"/>
          </a:xfrm>
        </p:spPr>
        <p:txBody>
          <a:bodyPr/>
          <a:lstStyle/>
          <a:p>
            <a:pPr algn="ctr"/>
            <a:r>
              <a:rPr lang="el-GR" sz="2800" b="0" dirty="0" smtClean="0"/>
              <a:t>Τάκης Σινόπουλος</a:t>
            </a:r>
            <a:br>
              <a:rPr lang="el-GR" sz="2800" b="0" dirty="0" smtClean="0"/>
            </a:br>
            <a:r>
              <a:rPr lang="el-GR" sz="2800" b="0" dirty="0" smtClean="0"/>
              <a:t>Ο Οδυσσέας στο ποτάμι </a:t>
            </a:r>
            <a:br>
              <a:rPr lang="el-GR" sz="2800" b="0" dirty="0" smtClean="0"/>
            </a:br>
            <a:endParaRPr lang="en-US" sz="2800" b="0" dirty="0" smtClean="0"/>
          </a:p>
        </p:txBody>
      </p:sp>
      <p:sp>
        <p:nvSpPr>
          <p:cNvPr id="22530" name="Θέση κειμένου 3"/>
          <p:cNvSpPr>
            <a:spLocks noGrp="1"/>
          </p:cNvSpPr>
          <p:nvPr>
            <p:ph type="body" idx="2"/>
          </p:nvPr>
        </p:nvSpPr>
        <p:spPr>
          <a:xfrm>
            <a:off x="-16566" y="2965174"/>
            <a:ext cx="5121965" cy="3886200"/>
          </a:xfrm>
        </p:spPr>
        <p:txBody>
          <a:bodyPr/>
          <a:lstStyle/>
          <a:p>
            <a:r>
              <a:rPr lang="el-GR" sz="2000" dirty="0" smtClean="0"/>
              <a:t>Το ποίημα ανήκει στη συλλογή του Τ. Σινόπουλου Μεταίχμιο Β΄ (1957), που περιέχει ποιήματα της περιόδου 1949-1955. Στοιχεία πλησμονής και σφρίγους ζωής αντιπαρατάσσονται με στοιχεία φθοράς και θανάτου (Πλατανίτης, 1989: 18-19). Κι ενώ στο πρώτο Μεταίχμιο ο ποιητής χρησιμοποιούσε συχνά το ένδυμα της κλασικής μυθολογίας για να μεταμφιέσει τον τρόμο, στη συλλογή αυτή ο τρόμος προβάλλεται γυμνός, μέσα από βίαια και διαφανή σύμβολα. Το κάψιμο, η φωτιά και η πυρκαγιά, είναι από τις κύριες εικόνες που χρησιμοποιεί ο ποιητής, με αποτέλεσμα τα ποιήματά του να μοιάζουν με εφιάλτες (Φράιερ, 1987: 27)</a:t>
            </a:r>
            <a:r>
              <a:rPr lang="en-US" sz="2000" dirty="0" smtClean="0"/>
              <a:t>.</a:t>
            </a:r>
            <a:r>
              <a:rPr lang="el-GR" sz="2000" dirty="0"/>
              <a:t> </a:t>
            </a:r>
            <a:r>
              <a:rPr lang="en-US" sz="2000" dirty="0" smtClean="0"/>
              <a:t>T</a:t>
            </a:r>
            <a:r>
              <a:rPr lang="el-GR" sz="2000" dirty="0" smtClean="0"/>
              <a:t>ο </a:t>
            </a:r>
            <a:r>
              <a:rPr lang="el-GR" sz="2000" dirty="0"/>
              <a:t>ποίηµα επανεγγράφει τη γνωστή οµηρική σκηνή της συνάντησης του Οδυσσέα µε τη Ναυσικά στο νησί των Φαιάκων, η οποία αναπτύσσεται στη ραψωδία ζ. </a:t>
            </a:r>
            <a:endParaRPr lang="en-US" sz="2000" dirty="0" smtClean="0"/>
          </a:p>
        </p:txBody>
      </p:sp>
      <p:sp>
        <p:nvSpPr>
          <p:cNvPr id="22531" name="Θέση περιεχομένου 2"/>
          <p:cNvSpPr>
            <a:spLocks noGrp="1"/>
          </p:cNvSpPr>
          <p:nvPr>
            <p:ph sz="half" idx="1"/>
          </p:nvPr>
        </p:nvSpPr>
        <p:spPr>
          <a:xfrm>
            <a:off x="4953000" y="990600"/>
            <a:ext cx="5111750" cy="4191000"/>
          </a:xfrm>
        </p:spPr>
        <p:txBody>
          <a:bodyPr/>
          <a:lstStyle/>
          <a:p>
            <a:pPr marL="0" indent="0">
              <a:buFont typeface="Wingdings 2" pitchFamily="18" charset="2"/>
              <a:buNone/>
            </a:pPr>
            <a:r>
              <a:rPr lang="el-GR" sz="2000" dirty="0" smtClean="0"/>
              <a:t>Ένα φεγγάρι ολονυχτίς ταξίδευε </a:t>
            </a:r>
          </a:p>
          <a:p>
            <a:pPr marL="0" indent="0">
              <a:buFont typeface="Wingdings 2" pitchFamily="18" charset="2"/>
              <a:buNone/>
            </a:pPr>
            <a:r>
              <a:rPr lang="el-GR" sz="2000" dirty="0" smtClean="0"/>
              <a:t>Πάνω στην ασημένια σου χορδή</a:t>
            </a:r>
          </a:p>
          <a:p>
            <a:pPr marL="0" indent="0">
              <a:buFont typeface="Wingdings 2" pitchFamily="18" charset="2"/>
              <a:buNone/>
            </a:pPr>
            <a:r>
              <a:rPr lang="el-GR" sz="2000" dirty="0" smtClean="0"/>
              <a:t>ποτάμι σιγανό.</a:t>
            </a:r>
          </a:p>
          <a:p>
            <a:pPr marL="0" indent="0">
              <a:buFont typeface="Wingdings 2" pitchFamily="18" charset="2"/>
              <a:buNone/>
            </a:pPr>
            <a:r>
              <a:rPr lang="el-GR" sz="2000" dirty="0" smtClean="0"/>
              <a:t>Ήσυχος ήλιο τώρα απλώνεται στη γη</a:t>
            </a:r>
          </a:p>
          <a:p>
            <a:pPr marL="0" indent="0">
              <a:buFont typeface="Wingdings 2" pitchFamily="18" charset="2"/>
              <a:buNone/>
            </a:pPr>
            <a:r>
              <a:rPr lang="el-GR" sz="2000" dirty="0" smtClean="0"/>
              <a:t>ζεσταίνει το αίμα σου με φως.</a:t>
            </a:r>
          </a:p>
          <a:p>
            <a:pPr marL="0" indent="0">
              <a:buFont typeface="Wingdings 2" pitchFamily="18" charset="2"/>
              <a:buNone/>
            </a:pPr>
            <a:r>
              <a:rPr lang="el-GR" sz="2000" dirty="0" smtClean="0"/>
              <a:t>Ύστερα θα ‘ρθει το κορίτσι το αλαφρό</a:t>
            </a:r>
          </a:p>
          <a:p>
            <a:pPr marL="0" indent="0">
              <a:buFont typeface="Wingdings 2" pitchFamily="18" charset="2"/>
              <a:buNone/>
            </a:pPr>
            <a:r>
              <a:rPr lang="el-GR" sz="2000" dirty="0" smtClean="0"/>
              <a:t>θα κρούσει φωτεινές παλάμες </a:t>
            </a:r>
          </a:p>
          <a:p>
            <a:pPr marL="0" indent="0">
              <a:buFont typeface="Wingdings 2" pitchFamily="18" charset="2"/>
              <a:buNone/>
            </a:pPr>
            <a:r>
              <a:rPr lang="el-GR" sz="2000" dirty="0" smtClean="0"/>
              <a:t>η πέτρα του ύπνου θα κυλήσει από τα </a:t>
            </a:r>
          </a:p>
          <a:p>
            <a:pPr marL="0" indent="0">
              <a:buFont typeface="Wingdings 2" pitchFamily="18" charset="2"/>
              <a:buNone/>
            </a:pPr>
            <a:r>
              <a:rPr lang="el-GR" sz="2000" dirty="0" smtClean="0"/>
              <a:t>μάτια σου θα σηκωθείς μέσα στην</a:t>
            </a:r>
          </a:p>
          <a:p>
            <a:pPr marL="0" indent="0">
              <a:buFont typeface="Wingdings 2" pitchFamily="18" charset="2"/>
              <a:buNone/>
            </a:pPr>
            <a:r>
              <a:rPr lang="el-GR" sz="2000" dirty="0" smtClean="0"/>
              <a:t>πρασινόλευκη σιωπή κι οι νύμφες</a:t>
            </a:r>
          </a:p>
          <a:p>
            <a:pPr marL="0" indent="0">
              <a:buFont typeface="Wingdings 2" pitchFamily="18" charset="2"/>
              <a:buNone/>
            </a:pPr>
            <a:r>
              <a:rPr lang="el-GR" sz="2000" dirty="0" smtClean="0"/>
              <a:t>θα τρομάξουνε ...</a:t>
            </a:r>
          </a:p>
        </p:txBody>
      </p:sp>
      <p:pic>
        <p:nvPicPr>
          <p:cNvPr id="22532" name="Picture 3"/>
          <p:cNvPicPr>
            <a:picLocks noChangeAspect="1" noChangeArrowheads="1"/>
          </p:cNvPicPr>
          <p:nvPr/>
        </p:nvPicPr>
        <p:blipFill>
          <a:blip r:embed="rId3"/>
          <a:srcRect/>
          <a:stretch>
            <a:fillRect/>
          </a:stretch>
        </p:blipFill>
        <p:spPr bwMode="auto">
          <a:xfrm>
            <a:off x="7086600" y="4649236"/>
            <a:ext cx="2189163" cy="219551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Τίτλος 1"/>
          <p:cNvSpPr>
            <a:spLocks noGrp="1"/>
          </p:cNvSpPr>
          <p:nvPr>
            <p:ph type="title"/>
          </p:nvPr>
        </p:nvSpPr>
        <p:spPr>
          <a:xfrm>
            <a:off x="1905000" y="152400"/>
            <a:ext cx="5181600" cy="1162050"/>
          </a:xfrm>
        </p:spPr>
        <p:txBody>
          <a:bodyPr/>
          <a:lstStyle/>
          <a:p>
            <a:pPr algn="ctr"/>
            <a:r>
              <a:rPr lang="el-GR" sz="2800" b="0" smtClean="0"/>
              <a:t>Κυριάκος Χαραλαμπίδης</a:t>
            </a:r>
            <a:br>
              <a:rPr lang="el-GR" sz="2800" b="0" smtClean="0"/>
            </a:br>
            <a:r>
              <a:rPr lang="el-GR" sz="2800" b="0" smtClean="0"/>
              <a:t>Πηνελόπη Οδυσσέως</a:t>
            </a:r>
            <a:br>
              <a:rPr lang="el-GR" sz="2800" b="0" smtClean="0"/>
            </a:br>
            <a:r>
              <a:rPr lang="el-GR" sz="2800" b="0" smtClean="0"/>
              <a:t/>
            </a:r>
            <a:br>
              <a:rPr lang="el-GR" sz="2800" b="0" smtClean="0"/>
            </a:br>
            <a:endParaRPr lang="en-US" sz="2800" b="0" smtClean="0"/>
          </a:p>
        </p:txBody>
      </p:sp>
      <p:sp>
        <p:nvSpPr>
          <p:cNvPr id="4" name="Θέση κειμένου 3"/>
          <p:cNvSpPr>
            <a:spLocks noGrp="1"/>
          </p:cNvSpPr>
          <p:nvPr>
            <p:ph type="body" idx="2"/>
          </p:nvPr>
        </p:nvSpPr>
        <p:spPr>
          <a:xfrm>
            <a:off x="228600" y="914400"/>
            <a:ext cx="3352800" cy="3962400"/>
          </a:xfrm>
        </p:spPr>
        <p:txBody>
          <a:bodyPr>
            <a:normAutofit lnSpcReduction="10000"/>
          </a:bodyPr>
          <a:lstStyle/>
          <a:p>
            <a:pPr fontAlgn="auto">
              <a:spcAft>
                <a:spcPts val="0"/>
              </a:spcAft>
              <a:buFont typeface="Wingdings 2"/>
              <a:buNone/>
              <a:defRPr/>
            </a:pPr>
            <a:r>
              <a:rPr lang="el-GR" sz="2000" dirty="0" smtClean="0"/>
              <a:t>Ο Κύπριος ποιητής, με σκωπτικό λόγο και υπερρεαλιστική διατύπωση, ανατρέπει τον μύθο της συνάντησης του Οδυσσέα με τη Ναυσικά, αλλά και της μνηστηροφονίας, παρουσιάζοντας τον Οδυσσέα να σκοτώνεται από τους μνηστήρες. Το ποίημα αφιερώνεται στον νεοελληνιστή φιλόλογο και πανεπιστημιακό Θεοδόση Πυλαρινό.</a:t>
            </a:r>
            <a:endParaRPr lang="en-US" sz="2000" dirty="0"/>
          </a:p>
        </p:txBody>
      </p:sp>
      <p:sp>
        <p:nvSpPr>
          <p:cNvPr id="3" name="Θέση περιεχομένου 2"/>
          <p:cNvSpPr>
            <a:spLocks noGrp="1"/>
          </p:cNvSpPr>
          <p:nvPr>
            <p:ph sz="half" idx="1"/>
          </p:nvPr>
        </p:nvSpPr>
        <p:spPr>
          <a:xfrm>
            <a:off x="4495800" y="1066800"/>
            <a:ext cx="3810000" cy="5791200"/>
          </a:xfrm>
        </p:spPr>
        <p:txBody>
          <a:bodyPr>
            <a:normAutofit fontScale="47500" lnSpcReduction="20000"/>
          </a:bodyPr>
          <a:lstStyle/>
          <a:p>
            <a:pPr marL="0" indent="0" fontAlgn="auto">
              <a:spcAft>
                <a:spcPts val="0"/>
              </a:spcAft>
              <a:buFont typeface="Wingdings 2"/>
              <a:buNone/>
              <a:defRPr/>
            </a:pPr>
            <a:r>
              <a:rPr lang="el-GR" sz="4200" dirty="0" smtClean="0"/>
              <a:t>Σας εξορκίζω στ’ όνομα του Διός</a:t>
            </a:r>
          </a:p>
          <a:p>
            <a:pPr marL="0" indent="0" fontAlgn="auto">
              <a:spcAft>
                <a:spcPts val="0"/>
              </a:spcAft>
              <a:buFont typeface="Wingdings 2"/>
              <a:buNone/>
              <a:defRPr/>
            </a:pPr>
            <a:r>
              <a:rPr lang="el-GR" sz="4200" dirty="0" smtClean="0"/>
              <a:t>του ζώντος κι ενός δυο αλογοανθρώπων</a:t>
            </a:r>
          </a:p>
          <a:p>
            <a:pPr marL="0" indent="0" fontAlgn="auto">
              <a:spcAft>
                <a:spcPts val="0"/>
              </a:spcAft>
              <a:buFont typeface="Wingdings 2"/>
              <a:buNone/>
              <a:defRPr/>
            </a:pPr>
            <a:r>
              <a:rPr lang="el-GR" sz="4200" dirty="0" smtClean="0"/>
              <a:t>να προτιμάτε λαϊκές απογευματινές</a:t>
            </a:r>
          </a:p>
          <a:p>
            <a:pPr marL="0" indent="0" fontAlgn="auto">
              <a:spcAft>
                <a:spcPts val="0"/>
              </a:spcAft>
              <a:buFont typeface="Wingdings 2"/>
              <a:buNone/>
              <a:defRPr/>
            </a:pPr>
            <a:r>
              <a:rPr lang="el-GR" sz="4200" dirty="0" smtClean="0"/>
              <a:t>ενώπιον του δύοντος ηλίου</a:t>
            </a:r>
          </a:p>
          <a:p>
            <a:pPr marL="0" indent="0" fontAlgn="auto">
              <a:spcAft>
                <a:spcPts val="0"/>
              </a:spcAft>
              <a:buFont typeface="Wingdings 2"/>
              <a:buNone/>
              <a:defRPr/>
            </a:pPr>
            <a:r>
              <a:rPr lang="el-GR" sz="4200" dirty="0" smtClean="0"/>
              <a:t>του κορκυραίου. Πράγματα που λέω!</a:t>
            </a:r>
          </a:p>
          <a:p>
            <a:pPr marL="0" indent="0" fontAlgn="auto">
              <a:spcAft>
                <a:spcPts val="0"/>
              </a:spcAft>
              <a:buFont typeface="Wingdings 2"/>
              <a:buNone/>
              <a:defRPr/>
            </a:pPr>
            <a:endParaRPr lang="el-GR" sz="4200" dirty="0" smtClean="0"/>
          </a:p>
          <a:p>
            <a:pPr marL="0" indent="0" fontAlgn="auto">
              <a:spcAft>
                <a:spcPts val="0"/>
              </a:spcAft>
              <a:buFont typeface="Wingdings 2"/>
              <a:buNone/>
              <a:defRPr/>
            </a:pPr>
            <a:r>
              <a:rPr lang="el-GR" sz="4200" dirty="0" smtClean="0"/>
              <a:t>Εκεί τον είδα τον καλό μου βγαίνοντας</a:t>
            </a:r>
          </a:p>
          <a:p>
            <a:pPr marL="0" indent="0" fontAlgn="auto">
              <a:spcAft>
                <a:spcPts val="0"/>
              </a:spcAft>
              <a:buFont typeface="Wingdings 2"/>
              <a:buNone/>
              <a:defRPr/>
            </a:pPr>
            <a:r>
              <a:rPr lang="el-GR" sz="4200" dirty="0" smtClean="0"/>
              <a:t>απ’ τα ξερόκλαρά του να υποκλίνεται</a:t>
            </a:r>
          </a:p>
          <a:p>
            <a:pPr marL="0" indent="0" fontAlgn="auto">
              <a:spcAft>
                <a:spcPts val="0"/>
              </a:spcAft>
              <a:buFont typeface="Wingdings 2"/>
              <a:buNone/>
              <a:defRPr/>
            </a:pPr>
            <a:r>
              <a:rPr lang="el-GR" sz="4200" dirty="0" smtClean="0"/>
              <a:t>στην ιριδίζουσα βεζιροπούλα.</a:t>
            </a:r>
          </a:p>
          <a:p>
            <a:pPr marL="0" indent="0" fontAlgn="auto">
              <a:spcAft>
                <a:spcPts val="0"/>
              </a:spcAft>
              <a:buFont typeface="Wingdings 2"/>
              <a:buNone/>
              <a:defRPr/>
            </a:pPr>
            <a:r>
              <a:rPr lang="el-GR" sz="4200" dirty="0" smtClean="0"/>
              <a:t>Στάθηκε ομπρός στην πεπλοφόρα κόρη</a:t>
            </a:r>
          </a:p>
          <a:p>
            <a:pPr marL="0" indent="0" fontAlgn="auto">
              <a:spcAft>
                <a:spcPts val="0"/>
              </a:spcAft>
              <a:buFont typeface="Wingdings 2"/>
              <a:buNone/>
              <a:defRPr/>
            </a:pPr>
            <a:r>
              <a:rPr lang="el-GR" sz="4200" dirty="0" smtClean="0"/>
              <a:t>που ’χε το τόπι ρίξει στο γιαλό,</a:t>
            </a:r>
          </a:p>
          <a:p>
            <a:pPr marL="0" indent="0" fontAlgn="auto">
              <a:spcAft>
                <a:spcPts val="0"/>
              </a:spcAft>
              <a:buFont typeface="Wingdings 2"/>
              <a:buNone/>
              <a:defRPr/>
            </a:pPr>
            <a:r>
              <a:rPr lang="el-GR" sz="4200" dirty="0" smtClean="0"/>
              <a:t>τυχαία τάχα· ξέρουμε από δαύτα,</a:t>
            </a:r>
          </a:p>
          <a:p>
            <a:pPr marL="0" indent="0" fontAlgn="auto">
              <a:spcAft>
                <a:spcPts val="0"/>
              </a:spcAft>
              <a:buFont typeface="Wingdings 2"/>
              <a:buNone/>
              <a:defRPr/>
            </a:pPr>
            <a:r>
              <a:rPr lang="el-GR" sz="4200" dirty="0" smtClean="0"/>
              <a:t>γνωστά τα κόλπα…</a:t>
            </a:r>
          </a:p>
          <a:p>
            <a:pPr marL="0" indent="0" fontAlgn="auto">
              <a:spcAft>
                <a:spcPts val="0"/>
              </a:spcAft>
              <a:buFont typeface="Wingdings 2"/>
              <a:buNone/>
              <a:defRPr/>
            </a:pPr>
            <a:endParaRPr lang="en-US" dirty="0"/>
          </a:p>
        </p:txBody>
      </p:sp>
      <p:pic>
        <p:nvPicPr>
          <p:cNvPr id="23556" name="Picture 2"/>
          <p:cNvPicPr>
            <a:picLocks noChangeAspect="1" noChangeArrowheads="1"/>
          </p:cNvPicPr>
          <p:nvPr/>
        </p:nvPicPr>
        <p:blipFill>
          <a:blip r:embed="rId2"/>
          <a:srcRect/>
          <a:stretch>
            <a:fillRect/>
          </a:stretch>
        </p:blipFill>
        <p:spPr bwMode="auto">
          <a:xfrm>
            <a:off x="304800" y="5021263"/>
            <a:ext cx="2322513" cy="174307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Τεχνικό">
  <a:themeElements>
    <a:clrScheme name="Τεχνικό">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Τεχνικό">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Τεχνικό">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132</TotalTime>
  <Words>1239</Words>
  <Application>Microsoft Office PowerPoint</Application>
  <PresentationFormat>Προβολή στην οθόνη (4:3)</PresentationFormat>
  <Paragraphs>95</Paragraphs>
  <Slides>10</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Τεχνικό</vt:lpstr>
      <vt:lpstr>Ο ΜΥΘΟΣ ΤΟΥ ΟΔΥΣΣΕΑ ΣΤΗΝ ΠΑΡΑΔΟΣΙΑΚΗ ΚΑΙ ΜΟΝΤΕΡΝΑ </vt:lpstr>
      <vt:lpstr>Ο Οδυσσέας βασιλιάς της Ιθάκης, είναι  ο κυριότερος χαρακτήρας στο επικό ποίημα του Ομήρου, Οδύσσεια, και επίσης διαδραματίζει καθοριστικό ρόλο  στο άλλο έπος του Ομήρου, την Ιλιάδα. Είναι ευρέως γνωστός για την πονηριά και εφευρετικότητά του, διάσημος και για τα δέκα χρόνια που του πήρε η επιστροφή στο σπίτι του, μετά τον Τρωικό Πόλεμο, όπως αλληγορικά του απέδωσε ο Όμηρος. Ήταν γιος του Λαέρτη και της Αντίκλειας, σύζυγος της Πηνελόπης που είναι ακόμη και σήμερα σύμβολο της πιστής και αφοσιωμένης συζύγου και πατέρας του Τηλεμάχου. </vt:lpstr>
      <vt:lpstr>Το γενεαλογικό δέντρο του Οδυσσέα, ενός από τους καλύτερους υπαρχηγούς του Αγαμέμνονα και ήρωα που διακρίθηκε όσο λίγοι στην Ιλιάδα, παραμένει σκοτεινό και δυσνόητο. Ο πατέρας (ή πατριός) του Λαέρτη είναι ο Αρκέσιος, γιος του Κέφαλου (ο οποίος, κατά τον μύθο, έδωσε το όνομά του στην Κεφαλλονιά), και εγγονός του Αιόλου. Στην τραγωδία «Ιφιγένεια εν Αυλίδι» του Ευριπίδη ο μυθικός Σίσυφος αναφέρεται ως ο πατέρας του, ενώ πιστεύεται ότι απέκτησε και ένα γιο με την Κίρκη, τον Τηλέγονο.</vt:lpstr>
      <vt:lpstr>Η Ιθάκη, για την οποία έχουν γραφτεί πολλά ποιήματα, μυθιστορήματα και τραγούδια,ήταν ένα από τα πολλά νησιά που περιλαμβάνονταν στο βασίλειο του Οδυσσέα ,  μεταξύ των Ιόνιων νήσων της Αρχαίας Ελλάδας. Το βασίλειό του φαίνεται πως είχε και ένα μικρό προπύργιο στην ηπειρωτική Ελλάδα, κοντά στον ποταμό Αχελώο. Τα ακριβή στοιχεία και όρια του βασιλείου δεν είναι γνωστά, καθώς οι πληροφορίες που παρέχει ο Όμηρος είναι ασαφείς. </vt:lpstr>
      <vt:lpstr>Ο Οδυσσέας στην παραδοσιακή και μοντέρνα ποίηση</vt:lpstr>
      <vt:lpstr>                                 Κωστής Παλαμάς                Πατρίδες [Σαν των Φαιάκων το καράβι...] </vt:lpstr>
      <vt:lpstr>Κωνσταντίνου Καβάφη                ‘’Ιθάκη’’ </vt:lpstr>
      <vt:lpstr>Τάκης Σινόπουλος Ο Οδυσσέας στο ποτάμι  </vt:lpstr>
      <vt:lpstr>Κυριάκος Χαραλαμπίδης Πηνελόπη Οδυσσέως  </vt:lpstr>
      <vt:lpstr>Διαφάνεια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Οδυσσέας o βασιλιάς της Ιθάκης</dc:title>
  <dc:creator>Ιφιγένεια</dc:creator>
  <cp:lastModifiedBy>user</cp:lastModifiedBy>
  <cp:revision>16</cp:revision>
  <dcterms:created xsi:type="dcterms:W3CDTF">2018-04-19T08:30:46Z</dcterms:created>
  <dcterms:modified xsi:type="dcterms:W3CDTF">2018-05-03T17:48:44Z</dcterms:modified>
</cp:coreProperties>
</file>