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8" name="7 - Θέση αριθμού διαφάνειας"/>
          <p:cNvSpPr>
            <a:spLocks noGrp="1"/>
          </p:cNvSpPr>
          <p:nvPr>
            <p:ph type="sldNum" sz="quarter" idx="11"/>
          </p:nvPr>
        </p:nvSpPr>
        <p:spPr/>
        <p:txBody>
          <a:bodyPr/>
          <a:lstStyle/>
          <a:p>
            <a:fld id="{E33B8575-B2B8-4F65-9E96-D4BB3CC681D0}"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076270B-A06A-4C76-908A-65584B0EE398}" type="datetimeFigureOut">
              <a:rPr lang="el-GR" smtClean="0"/>
              <a:pPr/>
              <a:t>23/2/2018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E33B8575-B2B8-4F65-9E96-D4BB3CC681D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A076270B-A06A-4C76-908A-65584B0EE398}" type="datetimeFigureOut">
              <a:rPr lang="el-GR" smtClean="0"/>
              <a:pPr/>
              <a:t>23/2/2018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33B8575-B2B8-4F65-9E96-D4BB3CC681D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076270B-A06A-4C76-908A-65584B0EE398}" type="datetimeFigureOut">
              <a:rPr lang="el-GR" smtClean="0"/>
              <a:pPr/>
              <a:t>23/2/2018</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33B8575-B2B8-4F65-9E96-D4BB3CC681D0}"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2500330"/>
          </a:xfrm>
        </p:spPr>
        <p:txBody>
          <a:bodyPr/>
          <a:lstStyle/>
          <a:p>
            <a:r>
              <a:rPr lang="el-GR" u="sng" dirty="0" smtClean="0"/>
              <a:t>ο</a:t>
            </a:r>
            <a:r>
              <a:rPr lang="el-GR" b="1" u="sng" dirty="0" smtClean="0"/>
              <a:t>ξινη</a:t>
            </a:r>
            <a:endParaRPr lang="el-GR" dirty="0"/>
          </a:p>
        </p:txBody>
      </p:sp>
      <p:sp>
        <p:nvSpPr>
          <p:cNvPr id="3" name="2 - Υπότιτλος"/>
          <p:cNvSpPr>
            <a:spLocks noGrp="1"/>
          </p:cNvSpPr>
          <p:nvPr>
            <p:ph type="subTitle" idx="1"/>
          </p:nvPr>
        </p:nvSpPr>
        <p:spPr>
          <a:xfrm>
            <a:off x="1371600" y="2857496"/>
            <a:ext cx="6200796" cy="2781304"/>
          </a:xfrm>
        </p:spPr>
        <p:txBody>
          <a:bodyPr/>
          <a:lstStyle/>
          <a:p>
            <a:r>
              <a:rPr lang="el-GR" b="1" u="sng" dirty="0">
                <a:solidFill>
                  <a:schemeClr val="tx1"/>
                </a:solidFill>
              </a:rPr>
              <a:t>βροχή</a:t>
            </a:r>
            <a:endParaRPr lang="el-GR" dirty="0">
              <a:solidFill>
                <a:schemeClr val="tx1"/>
              </a:solidFill>
            </a:endParaRPr>
          </a:p>
          <a:p>
            <a:endParaRPr lang="el-GR" dirty="0"/>
          </a:p>
        </p:txBody>
      </p:sp>
      <p:pic>
        <p:nvPicPr>
          <p:cNvPr id="4" name="3 - Εικόνα"/>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14546" y="2714620"/>
            <a:ext cx="3688715" cy="285940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3008313" cy="1142984"/>
          </a:xfrm>
        </p:spPr>
        <p:txBody>
          <a:bodyPr>
            <a:normAutofit/>
          </a:bodyPr>
          <a:lstStyle/>
          <a:p>
            <a:pPr lvl="0">
              <a:buFont typeface="Arial" pitchFamily="34" charset="0"/>
              <a:buChar char="•"/>
            </a:pPr>
            <a:r>
              <a:rPr lang="el-GR" dirty="0"/>
              <a:t>Επιφανειακά ύδατα και υδρόβια ζωή</a:t>
            </a:r>
            <a:br>
              <a:rPr lang="el-GR" dirty="0"/>
            </a:br>
            <a:endParaRPr lang="el-GR" dirty="0"/>
          </a:p>
        </p:txBody>
      </p:sp>
      <p:sp>
        <p:nvSpPr>
          <p:cNvPr id="4" name="3 - Θέση κειμένου"/>
          <p:cNvSpPr>
            <a:spLocks noGrp="1"/>
          </p:cNvSpPr>
          <p:nvPr>
            <p:ph type="body" idx="2"/>
          </p:nvPr>
        </p:nvSpPr>
        <p:spPr>
          <a:xfrm>
            <a:off x="457200" y="1071546"/>
            <a:ext cx="3471858" cy="5286412"/>
          </a:xfrm>
        </p:spPr>
        <p:txBody>
          <a:bodyPr>
            <a:normAutofit/>
          </a:bodyPr>
          <a:lstStyle/>
          <a:p>
            <a:r>
              <a:rPr lang="el-GR" dirty="0"/>
              <a:t>Η πτώση του pH στα επιφανειακά ύδατα από την όξινη βροχή (ή και άλλες πηγές ρύπανσης) έχει δραματικές επιπτώσεις σε πολλά υδρόβια είδη ζωής και ιδιαίτερα στα αυγά ή τα νεογνά τους, που συνήθως είναι πιο ευαίσθητα.Καταστρεπτικές είναι οι επιδράσεις της όξινης βροχής και στα επιφανειακά νερά, κυρίως λίμνες και </a:t>
            </a:r>
            <a:r>
              <a:rPr lang="el-GR" dirty="0" smtClean="0"/>
              <a:t>μικρά </a:t>
            </a:r>
            <a:r>
              <a:rPr lang="el-GR" dirty="0"/>
              <a:t>ποτάμια, καθώς η αυξημένη συγκέντρωση οξέων καταστρέφει το πλαγκτόν, την υδάτινη χλωρίδα και τα αυγά αμφιβίων και ψαριών. Κατά καιρούς η όξινη βροχή έχει θεωρηθεί υπεύθυνη και για μαζικούς θανάτους ψαριών, όπως συνέβη σε σκανδιναβικές λίμνες στις αρχές της δεκαετίας του 1970 και σε μικρά ποτάμια της Γερμανίας στα τέλη της δεκαετίας του 1980. Επίσης, ιδιαίτερα αυξημένη ποσότητα όξινης βροχής δέχονται λίμνες και ποταμάκια κατά την άνοιξη με την τήξη των </a:t>
            </a:r>
            <a:r>
              <a:rPr lang="el-GR" dirty="0" smtClean="0"/>
              <a:t>πάγων.</a:t>
            </a:r>
            <a:endParaRPr lang="el-GR" dirty="0"/>
          </a:p>
        </p:txBody>
      </p:sp>
      <p:pic>
        <p:nvPicPr>
          <p:cNvPr id="5" name="4 - Θέση περιεχομένου" descr="C:\Users\Ιφιγένεια\Desktop\αρχείο λήψης (8).jpg"/>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86249" y="571481"/>
            <a:ext cx="4143404" cy="34996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3400420" cy="500066"/>
          </a:xfrm>
        </p:spPr>
        <p:txBody>
          <a:bodyPr>
            <a:normAutofit fontScale="90000"/>
          </a:bodyPr>
          <a:lstStyle/>
          <a:p>
            <a:pPr lvl="0">
              <a:buFont typeface="Arial" pitchFamily="34" charset="0"/>
              <a:buChar char="•"/>
            </a:pPr>
            <a:r>
              <a:rPr lang="el-GR" sz="1800" b="0" dirty="0"/>
              <a:t>Έδαφος</a:t>
            </a:r>
            <a:br>
              <a:rPr lang="el-GR" sz="1800" b="0" dirty="0"/>
            </a:br>
            <a:endParaRPr lang="el-GR" sz="1800" b="0" dirty="0"/>
          </a:p>
        </p:txBody>
      </p:sp>
      <p:sp>
        <p:nvSpPr>
          <p:cNvPr id="4" name="3 - Θέση κειμένου"/>
          <p:cNvSpPr>
            <a:spLocks noGrp="1"/>
          </p:cNvSpPr>
          <p:nvPr>
            <p:ph type="body" idx="2"/>
          </p:nvPr>
        </p:nvSpPr>
        <p:spPr>
          <a:xfrm>
            <a:off x="457200" y="428604"/>
            <a:ext cx="5186370" cy="5697559"/>
          </a:xfrm>
        </p:spPr>
        <p:txBody>
          <a:bodyPr>
            <a:normAutofit fontScale="85000" lnSpcReduction="20000"/>
          </a:bodyPr>
          <a:lstStyle/>
          <a:p>
            <a:endParaRPr lang="el-GR" sz="1900" dirty="0" smtClean="0"/>
          </a:p>
          <a:p>
            <a:endParaRPr lang="el-GR" sz="1900" dirty="0" smtClean="0"/>
          </a:p>
          <a:p>
            <a:r>
              <a:rPr lang="el-GR" sz="1900" dirty="0" smtClean="0"/>
              <a:t>Το </a:t>
            </a:r>
            <a:r>
              <a:rPr lang="el-GR" sz="1900" dirty="0"/>
              <a:t>έδαφος βλάπτεται σοβαρά από την όξινη βροχή. Πολλές εδαφόβιες μορφές ζωής δεν αντέχουν το χαμηλό pH και εξοντώνονται. Επίσης τα οξέα διαλύουν και ενεργοποιούν βαρέα μέταλλα και άλλες τοξίνες με ακόμη χειρότερα αποτελέσματα. Ωστόσο, ορισμένα αλκαλικά εδάφη εξουδετερώνουν, εν μέρει τουλάχιστον, το φαινόμενο</a:t>
            </a:r>
            <a:r>
              <a:rPr lang="el-GR" sz="1900" dirty="0" smtClean="0"/>
              <a:t>.</a:t>
            </a:r>
          </a:p>
          <a:p>
            <a:pPr lvl="0">
              <a:buFont typeface="Arial" pitchFamily="34" charset="0"/>
              <a:buChar char="•"/>
            </a:pPr>
            <a:r>
              <a:rPr lang="el-GR" sz="1900" dirty="0"/>
              <a:t>Δάση και υπόλοιπη χλωρίδα</a:t>
            </a:r>
          </a:p>
          <a:p>
            <a:r>
              <a:rPr lang="el-GR" sz="1900" dirty="0"/>
              <a:t>Δυσμενή αποτελέσματα όξινης βροχής σε δάσος, όρη Jizera, Τσεχία</a:t>
            </a:r>
          </a:p>
          <a:p>
            <a:r>
              <a:rPr lang="el-GR" sz="1900" dirty="0"/>
              <a:t>Τα δυσμενή αποτελέσματα μπορούν να αφορούν άμεσα την ίδια την όξινη βροχή, ή έμμεσα, όπως τα αποτελέσματα του οξέος στο έδαφος. Τα δάση υψηλού ύψους είναι ιδιαίτερα τρωτά όπως περιβάλλονται συχνά από όξινη ομίχλη που είναι πιο όξινη από τη βροχή. Τα υπόλοιπα φυτά, καθώς και οι ανθρώπινες καλλιέργειες επίσης βλάπτονται σοβαρά από την όξινη βροχή, αλλά οι ζημιές στα τελευταία μειώνονται με τη χρήση λιπασμάτων, που βοηθούν τα φυτά να επουλώσουν τις πληγές τους, ή μιγμάτων λιπασμάτων με ασβεστόλιθο, που εξουδετερώνει τα οξέα του εδάφους, Έχει αποδειχθεί όμως ότι η τακτική αυτή, εκτός από πολυέξοδη, είναι συχνά βλαβερή αν εφαρμοστεί στα φυσικά οικοσυστήματα.</a:t>
            </a:r>
          </a:p>
          <a:p>
            <a:endParaRPr lang="el-GR" sz="1800" dirty="0"/>
          </a:p>
          <a:p>
            <a:endParaRPr lang="el-GR" dirty="0"/>
          </a:p>
        </p:txBody>
      </p:sp>
      <p:pic>
        <p:nvPicPr>
          <p:cNvPr id="5" name="4 - Θέση περιεχομένου" descr="C:\Users\Ιφιγένεια\Desktop\xhmeia\Εικόνες\αρχείο λήψης (9).jpg"/>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786446" y="500042"/>
            <a:ext cx="2762250" cy="1447800"/>
          </a:xfrm>
          <a:prstGeom prst="rect">
            <a:avLst/>
          </a:prstGeom>
          <a:noFill/>
          <a:ln>
            <a:noFill/>
          </a:ln>
        </p:spPr>
      </p:pic>
      <p:pic>
        <p:nvPicPr>
          <p:cNvPr id="7" name="6 - Εικόνα" descr="C:\Users\Ιφιγένεια\Desktop\images (9).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357950" y="3143248"/>
            <a:ext cx="2143125" cy="193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28605"/>
            <a:ext cx="5386398" cy="1143007"/>
          </a:xfrm>
        </p:spPr>
        <p:txBody>
          <a:bodyPr>
            <a:normAutofit/>
          </a:bodyPr>
          <a:lstStyle/>
          <a:p>
            <a:pPr lvl="0">
              <a:buFont typeface="Arial" pitchFamily="34" charset="0"/>
              <a:buChar char="•"/>
            </a:pPr>
            <a:r>
              <a:rPr lang="el-GR" sz="2000" dirty="0" smtClean="0"/>
              <a:t>Ανθρωπινη υγεια</a:t>
            </a:r>
            <a:r>
              <a:rPr lang="el-GR" sz="1800" dirty="0"/>
              <a:t/>
            </a:r>
            <a:br>
              <a:rPr lang="el-GR" sz="1800" dirty="0"/>
            </a:br>
            <a:endParaRPr lang="el-GR" sz="1800" dirty="0"/>
          </a:p>
        </p:txBody>
      </p:sp>
      <p:sp>
        <p:nvSpPr>
          <p:cNvPr id="3" name="2 - Υπότιτλος"/>
          <p:cNvSpPr>
            <a:spLocks noGrp="1"/>
          </p:cNvSpPr>
          <p:nvPr>
            <p:ph type="subTitle" idx="1"/>
          </p:nvPr>
        </p:nvSpPr>
        <p:spPr>
          <a:xfrm>
            <a:off x="1371600" y="1071546"/>
            <a:ext cx="6057920" cy="1428760"/>
          </a:xfrm>
        </p:spPr>
        <p:txBody>
          <a:bodyPr>
            <a:normAutofit fontScale="47500" lnSpcReduction="20000"/>
          </a:bodyPr>
          <a:lstStyle/>
          <a:p>
            <a:pPr algn="l"/>
            <a:r>
              <a:rPr lang="el-GR" sz="4200" dirty="0">
                <a:solidFill>
                  <a:schemeClr val="tx1"/>
                </a:solidFill>
              </a:rPr>
              <a:t>Οι επιστήμονες έχουν επιβεβαιώσει και άμεσες βλάβες στην ανθρώπινη υγεία: Αυξάνεται η πιθανότητα εμφάνισης ορισμένων μορφών καρκίνου και επιβαρύνεται η αναπνευστική λειτουργία σε ανθρώπους με προδιάθεση άσθματος</a:t>
            </a:r>
            <a:r>
              <a:rPr lang="el-GR" dirty="0">
                <a:solidFill>
                  <a:schemeClr val="tx1"/>
                </a:solidFill>
              </a:rPr>
              <a:t>.</a:t>
            </a:r>
          </a:p>
          <a:p>
            <a:pPr algn="l"/>
            <a:endParaRPr lang="el-GR" dirty="0"/>
          </a:p>
        </p:txBody>
      </p:sp>
      <p:pic>
        <p:nvPicPr>
          <p:cNvPr id="4" name="3 - Εικόνα" descr="C:\Users\Ιφιγένεια\Desktop\katapliktiki-fysiki-antimetopisi-kai-therapeia-gia-to-asthm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71604" y="2643182"/>
            <a:ext cx="5943600" cy="40197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3008313" cy="714380"/>
          </a:xfrm>
        </p:spPr>
        <p:txBody>
          <a:bodyPr>
            <a:normAutofit/>
          </a:bodyPr>
          <a:lstStyle/>
          <a:p>
            <a:pPr lvl="0">
              <a:buFont typeface="Arial" pitchFamily="34" charset="0"/>
              <a:buChar char="•"/>
            </a:pPr>
            <a:r>
              <a:rPr lang="el-GR" b="0" dirty="0" smtClean="0"/>
              <a:t>Οικιστικά περιβάλλοντα</a:t>
            </a:r>
            <a:br>
              <a:rPr lang="el-GR" b="0" dirty="0" smtClean="0"/>
            </a:br>
            <a:endParaRPr lang="el-GR" b="0" dirty="0"/>
          </a:p>
        </p:txBody>
      </p:sp>
      <p:sp>
        <p:nvSpPr>
          <p:cNvPr id="4" name="3 - Θέση κειμένου"/>
          <p:cNvSpPr>
            <a:spLocks noGrp="1"/>
          </p:cNvSpPr>
          <p:nvPr>
            <p:ph type="body" idx="2"/>
          </p:nvPr>
        </p:nvSpPr>
        <p:spPr>
          <a:xfrm>
            <a:off x="457200" y="642919"/>
            <a:ext cx="5186370" cy="4857783"/>
          </a:xfrm>
        </p:spPr>
        <p:txBody>
          <a:bodyPr>
            <a:normAutofit/>
          </a:bodyPr>
          <a:lstStyle/>
          <a:p>
            <a:r>
              <a:rPr lang="el-GR" dirty="0"/>
              <a:t> </a:t>
            </a:r>
          </a:p>
          <a:p>
            <a:r>
              <a:rPr lang="el-GR" sz="1800" dirty="0"/>
              <a:t>Τα μαρμάρινα ιστορικά μνημεία είναι το πιο συνηθισμένο θύμα της όξινης βροχής</a:t>
            </a:r>
          </a:p>
          <a:p>
            <a:r>
              <a:rPr lang="el-GR" sz="1800" dirty="0"/>
              <a:t>Η όξινη βροχή μπορεί επίσης να προκαλέσει τη ζημία σε ορισμένα οικοδομικά υλικά και ιδιαίτερα σε ιστορικά </a:t>
            </a:r>
            <a:r>
              <a:rPr lang="el-GR" sz="1800" dirty="0" smtClean="0"/>
              <a:t>μνημεία. Αυτό </a:t>
            </a:r>
            <a:r>
              <a:rPr lang="el-GR" sz="1800" dirty="0"/>
              <a:t>συμβαίνει όταν αντιδρά χημικά το θειικό οξύ της όξινης βροχής με τις ενώσεις ασβεστίου στα πετρώματα (ασβεστόλιθος, ψαμμίτης, μάρμαρο και γρανίτης) για να δημιουργήσει ευδιάλυτο και εύθρυπτο γύψο:</a:t>
            </a:r>
          </a:p>
          <a:p>
            <a:r>
              <a:rPr lang="el-GR" sz="1600" dirty="0"/>
              <a:t>CaCO</a:t>
            </a:r>
            <a:r>
              <a:rPr lang="el-GR" sz="1600" baseline="-25000" dirty="0"/>
              <a:t>3</a:t>
            </a:r>
            <a:r>
              <a:rPr lang="el-GR" sz="1600" dirty="0"/>
              <a:t> + H2SO</a:t>
            </a:r>
            <a:r>
              <a:rPr lang="el-GR" sz="1600" baseline="-25000" dirty="0"/>
              <a:t>4</a:t>
            </a:r>
            <a:r>
              <a:rPr lang="el-GR" sz="1600" dirty="0"/>
              <a:t> → CaSO</a:t>
            </a:r>
            <a:r>
              <a:rPr lang="el-GR" sz="1600" baseline="-25000" dirty="0"/>
              <a:t>4</a:t>
            </a:r>
            <a:r>
              <a:rPr lang="el-GR" sz="1600" dirty="0"/>
              <a:t> + CO</a:t>
            </a:r>
            <a:r>
              <a:rPr lang="el-GR" sz="1600" baseline="-25000" dirty="0"/>
              <a:t>2</a:t>
            </a:r>
            <a:r>
              <a:rPr lang="el-GR" sz="1600" dirty="0"/>
              <a:t> + </a:t>
            </a:r>
            <a:r>
              <a:rPr lang="el-GR" sz="1600" dirty="0" smtClean="0"/>
              <a:t>H</a:t>
            </a:r>
            <a:r>
              <a:rPr lang="el-GR" sz="1600" baseline="-25000" dirty="0" smtClean="0"/>
              <a:t>2</a:t>
            </a:r>
            <a:r>
              <a:rPr lang="el-GR" sz="1600" dirty="0" smtClean="0"/>
              <a:t>O</a:t>
            </a:r>
          </a:p>
          <a:p>
            <a:pPr>
              <a:buFont typeface="Arial" pitchFamily="34" charset="0"/>
              <a:buChar char="•"/>
            </a:pPr>
            <a:r>
              <a:rPr lang="el-GR" sz="1800" dirty="0"/>
              <a:t>Τέλος η όξινη βροχή </a:t>
            </a:r>
            <a:r>
              <a:rPr lang="el-GR" sz="1800" dirty="0" smtClean="0"/>
              <a:t> </a:t>
            </a:r>
            <a:r>
              <a:rPr lang="el-GR" sz="1800" dirty="0"/>
              <a:t>διαβρώνει, οξειδώνει και τρυπά και το μέταλλο των οχημάτων.</a:t>
            </a:r>
          </a:p>
          <a:p>
            <a:endParaRPr lang="el-GR" sz="1600" dirty="0"/>
          </a:p>
          <a:p>
            <a:endParaRPr lang="el-GR" dirty="0"/>
          </a:p>
        </p:txBody>
      </p:sp>
      <p:pic>
        <p:nvPicPr>
          <p:cNvPr id="5" name="4 - Θέση περιεχομένου" descr="C:\Users\Ιφιγένεια\Desktop\αρχείο λήψης (10).jpg"/>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286512" y="1071546"/>
            <a:ext cx="2352675" cy="1771650"/>
          </a:xfrm>
          <a:prstGeom prst="rect">
            <a:avLst/>
          </a:prstGeom>
          <a:noFill/>
          <a:ln>
            <a:noFill/>
          </a:ln>
        </p:spPr>
      </p:pic>
      <p:pic>
        <p:nvPicPr>
          <p:cNvPr id="6" name="5 - Εικόνα" descr="C:\Users\Ιφιγένεια\Desktop\αρχείο λήψης (3).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14876" y="4929198"/>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rgbClr val="00B0F0"/>
                </a:solidFill>
              </a:rPr>
              <a:t>ΑΝΤΙΜΕΤΩΠΙΣΗ ΤΩΝ ΕΠΙΠΤΩΣΕΩΝ </a:t>
            </a:r>
            <a:endParaRPr lang="el-GR" sz="3200" dirty="0">
              <a:solidFill>
                <a:srgbClr val="00B0F0"/>
              </a:solidFill>
            </a:endParaRPr>
          </a:p>
        </p:txBody>
      </p:sp>
      <p:sp>
        <p:nvSpPr>
          <p:cNvPr id="3" name="2 - TextBox"/>
          <p:cNvSpPr txBox="1"/>
          <p:nvPr/>
        </p:nvSpPr>
        <p:spPr>
          <a:xfrm>
            <a:off x="642910" y="1643050"/>
            <a:ext cx="3786214" cy="5632311"/>
          </a:xfrm>
          <a:prstGeom prst="rect">
            <a:avLst/>
          </a:prstGeom>
          <a:noFill/>
        </p:spPr>
        <p:txBody>
          <a:bodyPr wrap="square" rtlCol="0">
            <a:spAutoFit/>
          </a:bodyPr>
          <a:lstStyle/>
          <a:p>
            <a:pPr marL="342900" lvl="0" indent="-342900"/>
            <a:r>
              <a:rPr lang="el-GR" dirty="0" smtClean="0"/>
              <a:t>1.Προσθήκη βάσης, όπως του υδροξείδιο του ασβεστίου(ανόργανη ένωση) </a:t>
            </a:r>
            <a:r>
              <a:rPr lang="en-US" dirty="0" smtClean="0"/>
              <a:t>Ca</a:t>
            </a:r>
            <a:r>
              <a:rPr lang="el-GR" dirty="0" smtClean="0"/>
              <a:t>(</a:t>
            </a:r>
            <a:r>
              <a:rPr lang="en-US" dirty="0" smtClean="0"/>
              <a:t>OH</a:t>
            </a:r>
            <a:r>
              <a:rPr lang="el-GR" dirty="0" smtClean="0"/>
              <a:t>)</a:t>
            </a:r>
            <a:r>
              <a:rPr lang="el-GR" baseline="-25000" dirty="0" smtClean="0"/>
              <a:t>2 </a:t>
            </a:r>
            <a:r>
              <a:rPr lang="el-GR" dirty="0" smtClean="0"/>
              <a:t>, εξουδετερώνονται τα οξέα που βρίσκονται στα ποτάμια, τις λίμνες και τα εδάφη.</a:t>
            </a:r>
          </a:p>
          <a:p>
            <a:pPr lvl="0"/>
            <a:r>
              <a:rPr lang="el-GR" dirty="0" smtClean="0"/>
              <a:t>2.  Αποθείωση, δηλαδή απομάκρυνση του θείου (</a:t>
            </a:r>
            <a:r>
              <a:rPr lang="en-US" dirty="0" smtClean="0"/>
              <a:t>S</a:t>
            </a:r>
            <a:r>
              <a:rPr lang="el-GR" dirty="0" smtClean="0"/>
              <a:t>), από τα καύσιμα που περιέχουν θείο. Τέτοια καύσιμα είναι οι γαιάνθρακες και το ακατέργαστο πετρέλαιο.</a:t>
            </a:r>
          </a:p>
          <a:p>
            <a:pPr lvl="0"/>
            <a:endParaRPr lang="el-GR" dirty="0" smtClean="0"/>
          </a:p>
          <a:p>
            <a:pPr lvl="0"/>
            <a:r>
              <a:rPr lang="el-GR" dirty="0" smtClean="0"/>
              <a:t>3. Τοποθέτηση ειδικών φίλτρων στις καμινάδες των εργοστασίων ,για να δεσμεύονται οι ρύποι (π.χ. </a:t>
            </a:r>
            <a:r>
              <a:rPr lang="en-US" dirty="0" smtClean="0"/>
              <a:t>SO</a:t>
            </a:r>
            <a:r>
              <a:rPr lang="el-GR" baseline="-25000" dirty="0" smtClean="0"/>
              <a:t>2</a:t>
            </a:r>
            <a:r>
              <a:rPr lang="el-GR" dirty="0" smtClean="0"/>
              <a:t>) , πριν απελευθερωθούν στην ατμόσφαιρα. </a:t>
            </a:r>
          </a:p>
          <a:p>
            <a:pPr marL="342900" lvl="0" indent="-342900">
              <a:buAutoNum type="arabicPeriod"/>
            </a:pPr>
            <a:endParaRPr lang="el-GR" dirty="0" smtClean="0"/>
          </a:p>
          <a:p>
            <a:r>
              <a:rPr lang="el-GR" dirty="0" smtClean="0"/>
              <a:t> </a:t>
            </a:r>
            <a:endParaRPr lang="el-GR" dirty="0"/>
          </a:p>
        </p:txBody>
      </p:sp>
      <p:pic>
        <p:nvPicPr>
          <p:cNvPr id="4" name="3 - Εικόνα" descr="C:\Users\Ιφιγένεια\Desktop\Calcium_hydroxide.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86380" y="1785926"/>
            <a:ext cx="1905000" cy="1504950"/>
          </a:xfrm>
          <a:prstGeom prst="rect">
            <a:avLst/>
          </a:prstGeom>
          <a:noFill/>
          <a:ln>
            <a:noFill/>
          </a:ln>
        </p:spPr>
      </p:pic>
      <p:pic>
        <p:nvPicPr>
          <p:cNvPr id="7" name="6 - Εικόνα" descr="C:\Users\Ιφιγένεια\Desktop\th (1).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143504" y="3786190"/>
            <a:ext cx="3324225" cy="2466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4543428" cy="3071834"/>
          </a:xfrm>
        </p:spPr>
        <p:txBody>
          <a:bodyPr>
            <a:noAutofit/>
          </a:bodyPr>
          <a:lstStyle/>
          <a:p>
            <a:pPr lvl="0"/>
            <a:r>
              <a:rPr lang="el-GR" sz="1800" dirty="0" smtClean="0"/>
              <a:t>4.Τοποθέτηση </a:t>
            </a:r>
            <a:r>
              <a:rPr lang="el-GR" sz="1800" dirty="0" smtClean="0"/>
              <a:t>καταλυτών στις εξάτμισης των αυτοκινήτων για την μετατροπή των ρύπων σε ουσίες πιο φιλικές προς το περιβάλλον </a:t>
            </a:r>
            <a:r>
              <a:rPr lang="el-GR" sz="1800" dirty="0" smtClean="0"/>
              <a:t>.</a:t>
            </a:r>
            <a:r>
              <a:rPr lang="el-GR" sz="1800" dirty="0" smtClean="0"/>
              <a:t/>
            </a:r>
            <a:br>
              <a:rPr lang="el-GR" sz="1800" dirty="0" smtClean="0"/>
            </a:br>
            <a:r>
              <a:rPr lang="el-GR" sz="1800" dirty="0" smtClean="0"/>
              <a:t/>
            </a:r>
            <a:br>
              <a:rPr lang="el-GR" sz="1800" dirty="0" smtClean="0"/>
            </a:br>
            <a:r>
              <a:rPr lang="el-GR" sz="1800" dirty="0" smtClean="0"/>
              <a:t>5.Χρήση </a:t>
            </a:r>
            <a:r>
              <a:rPr lang="el-GR" sz="1800" dirty="0" smtClean="0"/>
              <a:t>εναλλακτικών πηγών ενέργειας , όπως η ηλιακή, αιολική , υδάτινη,  βιομάζα.</a:t>
            </a:r>
            <a:br>
              <a:rPr lang="el-GR" sz="1800" dirty="0" smtClean="0"/>
            </a:br>
            <a:endParaRPr lang="el-GR" sz="1800" dirty="0"/>
          </a:p>
        </p:txBody>
      </p:sp>
      <p:pic>
        <p:nvPicPr>
          <p:cNvPr id="3" name="2 - Εικόνα" descr="C:\Users\Ιφιγένεια\Desktop\th (2).jp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572132" y="571480"/>
            <a:ext cx="2476500" cy="1543050"/>
          </a:xfrm>
          <a:prstGeom prst="rect">
            <a:avLst/>
          </a:prstGeom>
          <a:noFill/>
          <a:ln>
            <a:noFill/>
          </a:ln>
        </p:spPr>
      </p:pic>
      <p:pic>
        <p:nvPicPr>
          <p:cNvPr id="4" name="3 - Εικόνα" descr="C:\Users\Ιφιγένεια\Desktop\biomaza4.jpg.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2786058"/>
            <a:ext cx="5643602" cy="36147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9064" y="714356"/>
            <a:ext cx="7429084" cy="3214710"/>
          </a:xfrm>
        </p:spPr>
        <p:txBody>
          <a:bodyPr>
            <a:normAutofit/>
          </a:bodyPr>
          <a:lstStyle/>
          <a:p>
            <a:pPr algn="l"/>
            <a:r>
              <a:rPr lang="el-GR" sz="3200" dirty="0" smtClean="0"/>
              <a:t>ΕΣπΕΡΙΝο ΛυΚΕΙΟ ΒΕΡΟιΑΣ </a:t>
            </a:r>
            <a:br>
              <a:rPr lang="el-GR" sz="3200" dirty="0" smtClean="0"/>
            </a:br>
            <a:r>
              <a:rPr lang="el-GR" sz="3200" dirty="0" smtClean="0"/>
              <a:t>ΣΧΟΛΙΚο εΤΟΣ 2017-18</a:t>
            </a:r>
            <a:r>
              <a:rPr lang="el-GR" dirty="0" smtClean="0"/>
              <a:t/>
            </a:r>
            <a:br>
              <a:rPr lang="el-GR" dirty="0" smtClean="0"/>
            </a:br>
            <a:endParaRPr lang="el-GR" dirty="0"/>
          </a:p>
        </p:txBody>
      </p:sp>
      <p:sp>
        <p:nvSpPr>
          <p:cNvPr id="3" name="2 - Υπότιτλος"/>
          <p:cNvSpPr>
            <a:spLocks noGrp="1"/>
          </p:cNvSpPr>
          <p:nvPr>
            <p:ph type="subTitle" idx="1"/>
          </p:nvPr>
        </p:nvSpPr>
        <p:spPr>
          <a:xfrm>
            <a:off x="433050" y="2285992"/>
            <a:ext cx="5424834" cy="2428892"/>
          </a:xfrm>
        </p:spPr>
        <p:txBody>
          <a:bodyPr>
            <a:normAutofit fontScale="92500" lnSpcReduction="20000"/>
          </a:bodyPr>
          <a:lstStyle/>
          <a:p>
            <a:pPr algn="l"/>
            <a:r>
              <a:rPr lang="el-GR" dirty="0" smtClean="0"/>
              <a:t>ΜΑΘΗΤΕΣ</a:t>
            </a:r>
            <a:r>
              <a:rPr lang="el-GR" dirty="0" smtClean="0"/>
              <a:t>:</a:t>
            </a:r>
          </a:p>
          <a:p>
            <a:pPr algn="l"/>
            <a:r>
              <a:rPr lang="el-GR" dirty="0" smtClean="0"/>
              <a:t>Αριστείδης Κάστρης</a:t>
            </a:r>
          </a:p>
          <a:p>
            <a:pPr algn="l"/>
            <a:r>
              <a:rPr lang="el-GR" dirty="0" smtClean="0"/>
              <a:t>Δημήτρης Ιωσηφίδης</a:t>
            </a:r>
          </a:p>
          <a:p>
            <a:pPr algn="l"/>
            <a:r>
              <a:rPr lang="el-GR" dirty="0" smtClean="0"/>
              <a:t>Ιφιγένεια Τσικανοπούλου</a:t>
            </a:r>
          </a:p>
          <a:p>
            <a:pPr algn="l"/>
            <a:r>
              <a:rPr lang="el-GR" dirty="0" smtClean="0"/>
              <a:t>Κατερίνα Κάτσιου</a:t>
            </a:r>
          </a:p>
          <a:p>
            <a:pPr algn="l"/>
            <a:r>
              <a:rPr lang="el-GR" dirty="0" smtClean="0"/>
              <a:t>Κοσμάς Ρουζίντσης</a:t>
            </a:r>
          </a:p>
          <a:p>
            <a:pPr algn="l"/>
            <a:r>
              <a:rPr lang="el-GR" dirty="0" smtClean="0"/>
              <a:t>ΚΑΘΗΓΗΤΗΣ</a:t>
            </a:r>
            <a:r>
              <a:rPr lang="el-GR" dirty="0" smtClean="0"/>
              <a:t>:</a:t>
            </a:r>
          </a:p>
          <a:p>
            <a:pPr algn="l"/>
            <a:r>
              <a:rPr lang="el-GR" dirty="0" smtClean="0"/>
              <a:t>κ.Βασίλης Δαβόρας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28605"/>
            <a:ext cx="7772400" cy="1857387"/>
          </a:xfrm>
        </p:spPr>
        <p:txBody>
          <a:bodyPr>
            <a:normAutofit/>
          </a:bodyPr>
          <a:lstStyle/>
          <a:p>
            <a:pPr algn="l"/>
            <a:r>
              <a:rPr lang="el-GR" sz="2000" dirty="0" smtClean="0"/>
              <a:t>οξινη βροχη ονομαζεται </a:t>
            </a:r>
            <a:r>
              <a:rPr lang="el-GR" sz="2000" dirty="0"/>
              <a:t>το </a:t>
            </a:r>
            <a:r>
              <a:rPr lang="el-GR" sz="2000" dirty="0" smtClean="0"/>
              <a:t>φαινομενο </a:t>
            </a:r>
            <a:r>
              <a:rPr lang="el-GR" sz="2000" dirty="0"/>
              <a:t>των </a:t>
            </a:r>
            <a:r>
              <a:rPr lang="el-GR" sz="2000" dirty="0" smtClean="0"/>
              <a:t>ασυνηθιστα οξινων μετεωρολογικων κατακρημνισματων</a:t>
            </a:r>
            <a:r>
              <a:rPr lang="el-GR" sz="2000" dirty="0"/>
              <a:t>, </a:t>
            </a:r>
            <a:r>
              <a:rPr lang="el-GR" sz="2000" dirty="0" smtClean="0"/>
              <a:t>οπωΣ </a:t>
            </a:r>
            <a:r>
              <a:rPr lang="el-GR" sz="2000" dirty="0"/>
              <a:t>π.χ. </a:t>
            </a:r>
          </a:p>
        </p:txBody>
      </p:sp>
      <p:sp>
        <p:nvSpPr>
          <p:cNvPr id="3" name="2 - Υπότιτλος"/>
          <p:cNvSpPr>
            <a:spLocks noGrp="1"/>
          </p:cNvSpPr>
          <p:nvPr>
            <p:ph type="subTitle" idx="1"/>
          </p:nvPr>
        </p:nvSpPr>
        <p:spPr>
          <a:xfrm>
            <a:off x="1357290" y="1500174"/>
            <a:ext cx="6400800" cy="642942"/>
          </a:xfrm>
        </p:spPr>
        <p:txBody>
          <a:bodyPr>
            <a:normAutofit/>
          </a:bodyPr>
          <a:lstStyle/>
          <a:p>
            <a:r>
              <a:rPr lang="el-GR" sz="2000" dirty="0">
                <a:solidFill>
                  <a:schemeClr val="tx1"/>
                </a:solidFill>
              </a:rPr>
              <a:t>βροχή, χαλάζι, χιόνι, ομίχλη, πάχνη, ως και ξηρή σκόνη.</a:t>
            </a:r>
          </a:p>
        </p:txBody>
      </p:sp>
      <p:pic>
        <p:nvPicPr>
          <p:cNvPr id="4" name="3 - Εικόνα" descr="C:\Users\Ιφιγένεια\Desktop\αρχείο λήψης (5).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8596" y="2714620"/>
            <a:ext cx="2357454" cy="1483988"/>
          </a:xfrm>
          <a:prstGeom prst="rect">
            <a:avLst/>
          </a:prstGeom>
          <a:noFill/>
          <a:ln>
            <a:noFill/>
          </a:ln>
        </p:spPr>
      </p:pic>
      <p:pic>
        <p:nvPicPr>
          <p:cNvPr id="5" name="4 - Εικόνα" descr="C:\Users\Ιφιγένεια\Desktop\αρχείο λήψης (2).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00364" y="2714620"/>
            <a:ext cx="2571768" cy="1455137"/>
          </a:xfrm>
          <a:prstGeom prst="rect">
            <a:avLst/>
          </a:prstGeom>
          <a:noFill/>
          <a:ln>
            <a:noFill/>
          </a:ln>
        </p:spPr>
      </p:pic>
      <p:pic>
        <p:nvPicPr>
          <p:cNvPr id="6" name="5 - Εικόνα" descr="C:\Users\Ιφιγένεια\Desktop\αρχείο λήψης.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786446" y="2714620"/>
            <a:ext cx="1409700" cy="1485900"/>
          </a:xfrm>
          <a:prstGeom prst="rect">
            <a:avLst/>
          </a:prstGeom>
          <a:noFill/>
          <a:ln>
            <a:noFill/>
          </a:ln>
        </p:spPr>
      </p:pic>
      <p:sp>
        <p:nvSpPr>
          <p:cNvPr id="1025" name="Rectangle 1"/>
          <p:cNvSpPr>
            <a:spLocks noChangeArrowheads="1"/>
          </p:cNvSpPr>
          <p:nvPr/>
        </p:nvSpPr>
        <p:spPr bwMode="auto">
          <a:xfrm>
            <a:off x="714348" y="4214818"/>
            <a:ext cx="65722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l-GR" sz="18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Δηλαδή έχουν </a:t>
            </a:r>
            <a:r>
              <a:rPr lang="el-GR" dirty="0" smtClean="0">
                <a:latin typeface="Arial" pitchFamily="34" charset="0"/>
                <a:ea typeface="Arial" pitchFamily="34" charset="0"/>
                <a:cs typeface="Times New Roman" pitchFamily="18" charset="0"/>
              </a:rPr>
              <a:t>ενεργ</a:t>
            </a:r>
            <a:r>
              <a:rPr lang="el-GR" dirty="0" smtClean="0">
                <a:latin typeface="Arial" pitchFamily="34" charset="0"/>
                <a:ea typeface="Arial" pitchFamily="34" charset="0"/>
                <a:cs typeface="Times New Roman" pitchFamily="18" charset="0"/>
              </a:rPr>
              <a:t>ή</a:t>
            </a:r>
            <a:r>
              <a:rPr lang="el-GR" dirty="0" smtClean="0">
                <a:latin typeface="Arial" pitchFamily="34" charset="0"/>
                <a:ea typeface="Arial" pitchFamily="34" charset="0"/>
                <a:cs typeface="Times New Roman" pitchFamily="18" charset="0"/>
              </a:rPr>
              <a:t> οξύτητα χαμηλότερη </a:t>
            </a:r>
            <a:r>
              <a:rPr lang="el-GR" dirty="0">
                <a:latin typeface="Arial" pitchFamily="34" charset="0"/>
                <a:ea typeface="Arial" pitchFamily="34" charset="0"/>
                <a:cs typeface="Times New Roman" pitchFamily="18" charset="0"/>
              </a:rPr>
              <a:t>από το pH της κανονικής </a:t>
            </a:r>
            <a:r>
              <a:rPr kumimoji="0" lang="el-GR" sz="18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βροχής.</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2071701"/>
          </a:xfrm>
        </p:spPr>
        <p:txBody>
          <a:bodyPr>
            <a:normAutofit fontScale="90000"/>
          </a:bodyPr>
          <a:lstStyle/>
          <a:p>
            <a:pPr algn="l"/>
            <a:r>
              <a:rPr lang="el-GR" sz="2000" dirty="0"/>
              <a:t>H </a:t>
            </a:r>
            <a:r>
              <a:rPr lang="el-GR" sz="2000" dirty="0" smtClean="0"/>
              <a:t>βροχη, </a:t>
            </a:r>
            <a:r>
              <a:rPr lang="el-GR" sz="2000" dirty="0"/>
              <a:t>στη </a:t>
            </a:r>
            <a:r>
              <a:rPr lang="el-GR" sz="2000" dirty="0" smtClean="0"/>
              <a:t>φυσικη τηΣ κατασταση</a:t>
            </a:r>
            <a:r>
              <a:rPr lang="el-GR" sz="2000" dirty="0"/>
              <a:t>, </a:t>
            </a:r>
            <a:r>
              <a:rPr lang="el-GR" sz="2000" dirty="0" smtClean="0"/>
              <a:t>ειναι ελαφρα οξινη </a:t>
            </a:r>
            <a:r>
              <a:rPr lang="el-GR" sz="2000" dirty="0"/>
              <a:t>με </a:t>
            </a:r>
            <a:r>
              <a:rPr sz="2000" smtClean="0"/>
              <a:t>p</a:t>
            </a:r>
            <a:r>
              <a:rPr lang="el-GR" sz="2000" dirty="0" smtClean="0"/>
              <a:t>H μεταξυ </a:t>
            </a:r>
            <a:r>
              <a:rPr lang="el-GR" sz="2000" dirty="0"/>
              <a:t>5.0 και 5.6 και </a:t>
            </a:r>
            <a:r>
              <a:rPr lang="el-GR" sz="2000" dirty="0" smtClean="0"/>
              <a:t>αυτο οφειλεται κυριωΣ </a:t>
            </a:r>
            <a:r>
              <a:rPr lang="el-GR" sz="2000" dirty="0"/>
              <a:t>στο </a:t>
            </a:r>
            <a:r>
              <a:rPr lang="el-GR" sz="2000" dirty="0" smtClean="0"/>
              <a:t>διοξειδιο </a:t>
            </a:r>
            <a:r>
              <a:rPr lang="el-GR" sz="2000" dirty="0"/>
              <a:t>του </a:t>
            </a:r>
            <a:r>
              <a:rPr lang="el-GR" sz="2000" dirty="0" smtClean="0"/>
              <a:t>ανθρακα </a:t>
            </a:r>
            <a:r>
              <a:rPr lang="el-GR" sz="2000" dirty="0"/>
              <a:t>(CO</a:t>
            </a:r>
            <a:r>
              <a:rPr lang="el-GR" sz="2000" baseline="-25000" dirty="0"/>
              <a:t>2</a:t>
            </a:r>
            <a:r>
              <a:rPr lang="el-GR" sz="2000" dirty="0"/>
              <a:t>) </a:t>
            </a:r>
            <a:r>
              <a:rPr lang="el-GR" sz="2000" dirty="0" smtClean="0"/>
              <a:t>τηΣ ατμοσφαιρασ, </a:t>
            </a:r>
            <a:r>
              <a:rPr lang="el-GR" sz="2000" dirty="0"/>
              <a:t>το </a:t>
            </a:r>
            <a:r>
              <a:rPr lang="el-GR" sz="2000" dirty="0" smtClean="0"/>
              <a:t>οποιο διαλυεται </a:t>
            </a:r>
            <a:r>
              <a:rPr lang="el-GR" sz="2000" dirty="0"/>
              <a:t>στο </a:t>
            </a:r>
            <a:r>
              <a:rPr lang="el-GR" sz="2000" dirty="0" smtClean="0"/>
              <a:t>νερο τηΣ βροχηΣ </a:t>
            </a:r>
            <a:r>
              <a:rPr lang="el-GR" sz="2000" dirty="0"/>
              <a:t>και </a:t>
            </a:r>
            <a:r>
              <a:rPr lang="el-GR" sz="2000" dirty="0" smtClean="0"/>
              <a:t>σχηματιζει </a:t>
            </a:r>
            <a:r>
              <a:rPr lang="el-GR" sz="2000" dirty="0"/>
              <a:t>το </a:t>
            </a:r>
            <a:r>
              <a:rPr lang="el-GR" sz="2000" dirty="0" smtClean="0"/>
              <a:t>ανθρακικο οξυ </a:t>
            </a:r>
            <a:r>
              <a:rPr lang="el-GR" sz="2000" dirty="0"/>
              <a:t>και , σε </a:t>
            </a:r>
            <a:r>
              <a:rPr lang="el-GR" sz="2000" dirty="0" smtClean="0"/>
              <a:t>μικροτερη εκταση</a:t>
            </a:r>
            <a:r>
              <a:rPr lang="el-GR" sz="2000" dirty="0"/>
              <a:t>, στην </a:t>
            </a:r>
            <a:r>
              <a:rPr lang="el-GR" sz="2000" dirty="0" smtClean="0"/>
              <a:t>υπαρξη χλωριου </a:t>
            </a:r>
            <a:r>
              <a:rPr lang="el-GR" sz="2000" dirty="0"/>
              <a:t>στην </a:t>
            </a:r>
            <a:r>
              <a:rPr lang="el-GR" sz="2000" dirty="0" smtClean="0"/>
              <a:t>ατμοσφαιρα</a:t>
            </a:r>
            <a:r>
              <a:rPr lang="el-GR" sz="2000" dirty="0"/>
              <a:t>, το </a:t>
            </a:r>
            <a:r>
              <a:rPr lang="el-GR" sz="2000" dirty="0" smtClean="0"/>
              <a:t>οποιο προερχεται απο </a:t>
            </a:r>
            <a:r>
              <a:rPr lang="el-GR" sz="2000" dirty="0"/>
              <a:t>τη </a:t>
            </a:r>
            <a:r>
              <a:rPr lang="el-GR" sz="2000" dirty="0" smtClean="0"/>
              <a:t>θαλασσα</a:t>
            </a:r>
            <a:r>
              <a:rPr lang="el-GR" sz="2000" dirty="0"/>
              <a:t>. </a:t>
            </a:r>
          </a:p>
        </p:txBody>
      </p:sp>
      <p:sp>
        <p:nvSpPr>
          <p:cNvPr id="3" name="2 - Υπότιτλος"/>
          <p:cNvSpPr>
            <a:spLocks noGrp="1"/>
          </p:cNvSpPr>
          <p:nvPr>
            <p:ph type="subTitle" idx="1"/>
          </p:nvPr>
        </p:nvSpPr>
        <p:spPr>
          <a:xfrm>
            <a:off x="1142976" y="2500306"/>
            <a:ext cx="6629424" cy="2000264"/>
          </a:xfrm>
        </p:spPr>
        <p:txBody>
          <a:bodyPr>
            <a:normAutofit/>
          </a:bodyPr>
          <a:lstStyle/>
          <a:p>
            <a:pPr algn="l"/>
            <a:r>
              <a:rPr lang="el-GR" dirty="0">
                <a:solidFill>
                  <a:schemeClr val="tx1"/>
                </a:solidFill>
              </a:rPr>
              <a:t>Τις τελευταίες δεκαετίες όμως, η βροχή γίνεται όλο και περισσότερο όξινη και το pH της κυμαίνεται από 3,5 έως 4,5. Βροχή με pH 4,6 είναι 10 φορές πιο όξινη από βροχή με pH 5,6. Η αυξημένη οξύτητα οφείλεται συνήθως σε νιτρικά και θειικά οξέα τα οποία συνήθως προέρχονται από ανθρωπογενείς πηγές.</a:t>
            </a:r>
          </a:p>
          <a:p>
            <a:endParaRPr lang="el-GR" dirty="0"/>
          </a:p>
        </p:txBody>
      </p:sp>
      <p:pic>
        <p:nvPicPr>
          <p:cNvPr id="4" name="3 - Εικόνα"/>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86116" y="4643446"/>
            <a:ext cx="2145665" cy="208470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b="0" dirty="0"/>
              <a:t>Τον όρο χρησιμοποίησε για πρώτη φορά το 1852,</a:t>
            </a:r>
          </a:p>
        </p:txBody>
      </p:sp>
      <p:sp>
        <p:nvSpPr>
          <p:cNvPr id="4" name="3 - Θέση κειμένου"/>
          <p:cNvSpPr>
            <a:spLocks noGrp="1"/>
          </p:cNvSpPr>
          <p:nvPr>
            <p:ph type="body" idx="2"/>
          </p:nvPr>
        </p:nvSpPr>
        <p:spPr>
          <a:xfrm>
            <a:off x="2928926" y="5214950"/>
            <a:ext cx="5474790" cy="1285884"/>
          </a:xfrm>
        </p:spPr>
        <p:txBody>
          <a:bodyPr>
            <a:normAutofit fontScale="85000" lnSpcReduction="20000"/>
          </a:bodyPr>
          <a:lstStyle/>
          <a:p>
            <a:r>
              <a:rPr lang="el-GR" sz="1800" dirty="0" smtClean="0"/>
              <a:t>ο </a:t>
            </a:r>
            <a:r>
              <a:rPr lang="el-GR" sz="1800" dirty="0"/>
              <a:t>Άγγλος χημικός, Robert Angus Smith, για να περιγράψει τον όξινο χαρακτήρα των βροχοπτώσεων σε σχέση με τη ρυπασμένη ατμόσφαιρα του Λονδίνου από τις εκπομπές των εργοστασίων που έκαιγαν κάρβουνο. Το 1982, σε ειδική συνδιάσκεψη των Ηνωμένων Εθνών, η όξινη βροχή αναγνωρίστηκε ως ένα από τα σημαντικότερα προβλήματα διασυνοριακής ρύπανσης.</a:t>
            </a:r>
          </a:p>
          <a:p>
            <a:endParaRPr lang="el-GR" dirty="0"/>
          </a:p>
        </p:txBody>
      </p:sp>
      <p:pic>
        <p:nvPicPr>
          <p:cNvPr id="5" name="4 - Θέση περιεχομένου" descr="C:\Users\Ιφιγένεια\Desktop\αρχείο λήψης.jpg"/>
          <p:cNvPicPr>
            <a:picLocks noGrp="1"/>
          </p:cNvPicPr>
          <p:nvPr>
            <p:ph sz="half"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500563" y="500043"/>
            <a:ext cx="2500330" cy="38576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772400" cy="1785949"/>
          </a:xfrm>
        </p:spPr>
        <p:txBody>
          <a:bodyPr>
            <a:normAutofit/>
          </a:bodyPr>
          <a:lstStyle/>
          <a:p>
            <a:r>
              <a:rPr lang="el-GR" sz="2200" dirty="0"/>
              <a:t>Οι </a:t>
            </a:r>
            <a:r>
              <a:rPr lang="el-GR" sz="2200" dirty="0" smtClean="0"/>
              <a:t>σημαντικοτεροι πρωτογενειΣ ατμοσφαιρικοι ρυποι </a:t>
            </a:r>
            <a:r>
              <a:rPr lang="el-GR" sz="2200" dirty="0"/>
              <a:t>που </a:t>
            </a:r>
            <a:r>
              <a:rPr lang="el-GR" sz="2200" dirty="0" smtClean="0"/>
              <a:t>προκαλουν </a:t>
            </a:r>
            <a:r>
              <a:rPr lang="el-GR" sz="2200" dirty="0"/>
              <a:t>την </a:t>
            </a:r>
            <a:r>
              <a:rPr lang="el-GR" sz="2200" dirty="0" smtClean="0"/>
              <a:t>οξινη βροχη ειναι </a:t>
            </a:r>
            <a:r>
              <a:rPr lang="el-GR" sz="2200" dirty="0"/>
              <a:t>το </a:t>
            </a:r>
            <a:r>
              <a:rPr lang="el-GR" dirty="0"/>
              <a:t/>
            </a:r>
            <a:br>
              <a:rPr lang="el-GR" dirty="0"/>
            </a:br>
            <a:endParaRPr lang="el-GR" dirty="0"/>
          </a:p>
        </p:txBody>
      </p:sp>
      <p:sp>
        <p:nvSpPr>
          <p:cNvPr id="3" name="2 - Υπότιτλος"/>
          <p:cNvSpPr>
            <a:spLocks noGrp="1"/>
          </p:cNvSpPr>
          <p:nvPr>
            <p:ph type="subTitle" idx="1"/>
          </p:nvPr>
        </p:nvSpPr>
        <p:spPr>
          <a:xfrm>
            <a:off x="1428728" y="1214422"/>
            <a:ext cx="6400800" cy="857256"/>
          </a:xfrm>
        </p:spPr>
        <p:txBody>
          <a:bodyPr>
            <a:normAutofit/>
          </a:bodyPr>
          <a:lstStyle/>
          <a:p>
            <a:r>
              <a:rPr lang="el-GR" sz="2000" dirty="0" smtClean="0">
                <a:solidFill>
                  <a:schemeClr val="tx1"/>
                </a:solidFill>
              </a:rPr>
              <a:t>διοξείδιο του θείου (SO</a:t>
            </a:r>
            <a:r>
              <a:rPr lang="el-GR" sz="2000" baseline="-25000" dirty="0" smtClean="0">
                <a:solidFill>
                  <a:schemeClr val="tx1"/>
                </a:solidFill>
              </a:rPr>
              <a:t>2</a:t>
            </a:r>
            <a:r>
              <a:rPr lang="el-GR" sz="2000" dirty="0" smtClean="0">
                <a:solidFill>
                  <a:schemeClr val="tx1"/>
                </a:solidFill>
              </a:rPr>
              <a:t>) και τα οξείδια του αζώτου (NOx)</a:t>
            </a:r>
            <a:r>
              <a:rPr lang="en-US" sz="2000" dirty="0" smtClean="0">
                <a:solidFill>
                  <a:schemeClr val="tx1"/>
                </a:solidFill>
              </a:rPr>
              <a:t>.</a:t>
            </a:r>
            <a:endParaRPr lang="el-GR" sz="2000" dirty="0">
              <a:solidFill>
                <a:schemeClr val="tx1"/>
              </a:solidFill>
            </a:endParaRPr>
          </a:p>
        </p:txBody>
      </p:sp>
      <p:pic>
        <p:nvPicPr>
          <p:cNvPr id="4" name="3 - Εικόνα" descr="C:\Users\Ιφιγένεια\Desktop\image005.gif"/>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43042" y="2214554"/>
            <a:ext cx="5715000" cy="3438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2286015"/>
          </a:xfrm>
        </p:spPr>
        <p:txBody>
          <a:bodyPr>
            <a:normAutofit fontScale="90000"/>
          </a:bodyPr>
          <a:lstStyle/>
          <a:p>
            <a:pPr algn="l"/>
            <a:r>
              <a:rPr lang="el-GR" sz="2200" dirty="0"/>
              <a:t>Το </a:t>
            </a:r>
            <a:r>
              <a:rPr lang="el-GR" sz="2200" dirty="0" smtClean="0"/>
              <a:t>διοξειδιο </a:t>
            </a:r>
            <a:r>
              <a:rPr lang="el-GR" sz="2200" dirty="0"/>
              <a:t>του </a:t>
            </a:r>
            <a:r>
              <a:rPr lang="el-GR" sz="2200" dirty="0" smtClean="0"/>
              <a:t>θειου περιεχεται </a:t>
            </a:r>
            <a:r>
              <a:rPr lang="el-GR" sz="2200" dirty="0"/>
              <a:t>στα </a:t>
            </a:r>
            <a:r>
              <a:rPr lang="el-GR" sz="2200" dirty="0" smtClean="0"/>
              <a:t>ορυκτα καυσιμα </a:t>
            </a:r>
            <a:r>
              <a:rPr lang="el-GR" sz="2200" dirty="0"/>
              <a:t>(</a:t>
            </a:r>
            <a:r>
              <a:rPr lang="el-GR" sz="2200" dirty="0" smtClean="0"/>
              <a:t>ιδιαιτερα </a:t>
            </a:r>
            <a:r>
              <a:rPr lang="el-GR" sz="2200" dirty="0"/>
              <a:t>στο </a:t>
            </a:r>
            <a:r>
              <a:rPr lang="el-GR" sz="2200" dirty="0" smtClean="0"/>
              <a:t>αργο πετρελαιο</a:t>
            </a:r>
            <a:r>
              <a:rPr lang="el-GR" sz="2200" dirty="0"/>
              <a:t>). </a:t>
            </a:r>
            <a:r>
              <a:rPr lang="el-GR" sz="2200" dirty="0" smtClean="0"/>
              <a:t>ΠηγεΣ </a:t>
            </a:r>
            <a:r>
              <a:rPr lang="el-GR" sz="2200" dirty="0"/>
              <a:t>του </a:t>
            </a:r>
            <a:r>
              <a:rPr lang="el-GR" sz="2200" dirty="0" smtClean="0"/>
              <a:t>ειναι λοιπον ολα </a:t>
            </a:r>
            <a:r>
              <a:rPr lang="el-GR" sz="2200" dirty="0"/>
              <a:t>τα </a:t>
            </a:r>
            <a:r>
              <a:rPr lang="el-GR" sz="2200" dirty="0" smtClean="0"/>
              <a:t>οχηματα </a:t>
            </a:r>
            <a:r>
              <a:rPr lang="el-GR" sz="2200" dirty="0"/>
              <a:t>που </a:t>
            </a:r>
            <a:r>
              <a:rPr lang="el-GR" sz="2200" dirty="0" smtClean="0"/>
              <a:t>καινε παραγωγα </a:t>
            </a:r>
            <a:r>
              <a:rPr lang="el-GR" sz="2200" dirty="0"/>
              <a:t>του </a:t>
            </a:r>
            <a:r>
              <a:rPr lang="el-GR" sz="2200" dirty="0" smtClean="0"/>
              <a:t>αργου πετρελαιου</a:t>
            </a:r>
            <a:r>
              <a:rPr lang="el-GR" sz="2200" dirty="0"/>
              <a:t>, οι </a:t>
            </a:r>
            <a:r>
              <a:rPr lang="el-GR" sz="2200" dirty="0" smtClean="0"/>
              <a:t>κεντρικεΣ θερμανσειΣ </a:t>
            </a:r>
            <a:r>
              <a:rPr lang="el-GR" sz="2200" dirty="0"/>
              <a:t>των </a:t>
            </a:r>
            <a:r>
              <a:rPr lang="el-GR" sz="2200" dirty="0" smtClean="0"/>
              <a:t>κτηριων</a:t>
            </a:r>
            <a:r>
              <a:rPr lang="el-GR" sz="2200" dirty="0"/>
              <a:t>, οι </a:t>
            </a:r>
            <a:r>
              <a:rPr lang="el-GR" sz="2200" dirty="0" smtClean="0"/>
              <a:t>σταθμοι παραγωγηΣ ηλεκτρικηΣ ενεργειαΣ </a:t>
            </a:r>
            <a:r>
              <a:rPr lang="el-GR" sz="2200" dirty="0"/>
              <a:t>και οι </a:t>
            </a:r>
            <a:r>
              <a:rPr lang="el-GR" sz="2200" dirty="0" smtClean="0"/>
              <a:t>βιομηχανιεΣ. </a:t>
            </a:r>
            <a:r>
              <a:rPr lang="el-GR" dirty="0"/>
              <a:t/>
            </a:r>
            <a:br>
              <a:rPr lang="el-GR" dirty="0"/>
            </a:br>
            <a:endParaRPr lang="el-GR" dirty="0"/>
          </a:p>
        </p:txBody>
      </p:sp>
      <p:sp>
        <p:nvSpPr>
          <p:cNvPr id="3" name="2 - Υπότιτλος"/>
          <p:cNvSpPr>
            <a:spLocks noGrp="1"/>
          </p:cNvSpPr>
          <p:nvPr>
            <p:ph type="subTitle" idx="1"/>
          </p:nvPr>
        </p:nvSpPr>
        <p:spPr>
          <a:xfrm>
            <a:off x="1371600" y="2214554"/>
            <a:ext cx="6400800" cy="1571636"/>
          </a:xfrm>
        </p:spPr>
        <p:txBody>
          <a:bodyPr>
            <a:normAutofit/>
          </a:bodyPr>
          <a:lstStyle/>
          <a:p>
            <a:pPr algn="l"/>
            <a:r>
              <a:rPr lang="el-GR" dirty="0" smtClean="0">
                <a:solidFill>
                  <a:schemeClr val="tx1"/>
                </a:solidFill>
              </a:rPr>
              <a:t>Τα οξείδια του αζώτου παράγονται από την αντίδραση του αζώτου και του οξυγόνου της ατμόσφαιρας στις μηχανές εσωτερικής καύσης των σταθμών παραγωγής ηλεκτρικής ενέργειας, των αυτοκινήτων, της βιομηχανίας κ.λπ.</a:t>
            </a:r>
            <a:endParaRPr lang="el-GR" dirty="0">
              <a:solidFill>
                <a:schemeClr val="tx1"/>
              </a:solidFill>
            </a:endParaRPr>
          </a:p>
        </p:txBody>
      </p:sp>
      <p:pic>
        <p:nvPicPr>
          <p:cNvPr id="15362" name="Picture 2" descr="C:\Users\user\Pictures\thCA51RXQ2.jpg"/>
          <p:cNvPicPr>
            <a:picLocks noChangeAspect="1" noChangeArrowheads="1"/>
          </p:cNvPicPr>
          <p:nvPr/>
        </p:nvPicPr>
        <p:blipFill>
          <a:blip r:embed="rId2"/>
          <a:srcRect/>
          <a:stretch>
            <a:fillRect/>
          </a:stretch>
        </p:blipFill>
        <p:spPr bwMode="auto">
          <a:xfrm>
            <a:off x="3286116" y="4214818"/>
            <a:ext cx="2928958" cy="21648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614734" cy="1162050"/>
          </a:xfrm>
        </p:spPr>
        <p:txBody>
          <a:bodyPr>
            <a:normAutofit fontScale="90000"/>
          </a:bodyPr>
          <a:lstStyle/>
          <a:p>
            <a:r>
              <a:rPr lang="el-GR" sz="2200" u="sng" dirty="0"/>
              <a:t>Προέλευση των ρύπων που σχηματίζουν την όξινη βροχή</a:t>
            </a:r>
            <a:r>
              <a:rPr lang="el-GR" dirty="0"/>
              <a:t/>
            </a:r>
            <a:br>
              <a:rPr lang="el-GR" dirty="0"/>
            </a:br>
            <a:endParaRPr lang="el-GR" dirty="0"/>
          </a:p>
        </p:txBody>
      </p:sp>
      <p:sp>
        <p:nvSpPr>
          <p:cNvPr id="4" name="3 - Θέση κειμένου"/>
          <p:cNvSpPr>
            <a:spLocks noGrp="1"/>
          </p:cNvSpPr>
          <p:nvPr>
            <p:ph type="body" idx="2"/>
          </p:nvPr>
        </p:nvSpPr>
        <p:spPr>
          <a:xfrm>
            <a:off x="4419600" y="3214686"/>
            <a:ext cx="3974592" cy="3054816"/>
          </a:xfrm>
        </p:spPr>
        <p:txBody>
          <a:bodyPr>
            <a:normAutofit fontScale="92500" lnSpcReduction="10000"/>
          </a:bodyPr>
          <a:lstStyle/>
          <a:p>
            <a:pPr lvl="0">
              <a:buFont typeface="Arial" pitchFamily="34" charset="0"/>
              <a:buChar char="•"/>
            </a:pPr>
            <a:r>
              <a:rPr lang="el-GR" sz="1600" dirty="0"/>
              <a:t>Ατμοηλεκτρικός σταθμός στο Τσέσαϊρ, Οχάιο, ΗΠΑ</a:t>
            </a:r>
          </a:p>
          <a:p>
            <a:pPr lvl="0">
              <a:buFont typeface="Arial" pitchFamily="34" charset="0"/>
              <a:buChar char="•"/>
            </a:pPr>
            <a:r>
              <a:rPr lang="el-GR" sz="1600" dirty="0"/>
              <a:t>Καύση ορυκτών καυσίμων: Υπολογίζεται ότι η ατμόσφαιρα της Γης επιβαρύνεται ετησίως (από αυτήν την πηγή) κατά μέσο όρο κατά 70 </a:t>
            </a:r>
            <a:r>
              <a:rPr lang="en-US" sz="1600" dirty="0"/>
              <a:t>kTS</a:t>
            </a:r>
            <a:r>
              <a:rPr lang="el-GR" sz="1600" dirty="0"/>
              <a:t>, με τη μορφή </a:t>
            </a:r>
            <a:r>
              <a:rPr lang="en-US" sz="1600" dirty="0"/>
              <a:t>SO</a:t>
            </a:r>
            <a:r>
              <a:rPr lang="el-GR" sz="1600" baseline="-25000" dirty="0"/>
              <a:t>2</a:t>
            </a:r>
            <a:r>
              <a:rPr lang="el-GR" sz="1600" dirty="0"/>
              <a:t>.</a:t>
            </a:r>
          </a:p>
          <a:p>
            <a:pPr>
              <a:buFont typeface="Arial" pitchFamily="34" charset="0"/>
              <a:buChar char="•"/>
            </a:pPr>
            <a:r>
              <a:rPr lang="el-GR" sz="1600" dirty="0"/>
              <a:t>Ηφαιστειακή δραστηριότητα: Υπολογίζεται ότι η ατμόσφαιρα της Γης επιβαρύνεται ετησίως (από αυτήν την πηγή) κατά μέσο όρο κατά 7,5 </a:t>
            </a:r>
            <a:r>
              <a:rPr lang="en-US" sz="1600" dirty="0"/>
              <a:t>kTS</a:t>
            </a:r>
            <a:r>
              <a:rPr lang="el-GR" sz="1600" dirty="0"/>
              <a:t>, με τη μορφή </a:t>
            </a:r>
            <a:r>
              <a:rPr lang="en-US" sz="1600" dirty="0"/>
              <a:t>SO</a:t>
            </a:r>
            <a:r>
              <a:rPr lang="el-GR" sz="1600" baseline="-25000" dirty="0" smtClean="0"/>
              <a:t>2</a:t>
            </a:r>
            <a:r>
              <a:rPr lang="en-US" sz="1600" dirty="0" smtClean="0"/>
              <a:t>.</a:t>
            </a:r>
          </a:p>
          <a:p>
            <a:pPr>
              <a:buFont typeface="Arial" pitchFamily="34" charset="0"/>
              <a:buChar char="•"/>
            </a:pPr>
            <a:r>
              <a:rPr lang="el-GR" sz="1600" dirty="0"/>
              <a:t>Πυρκαγιές: Υπολογίζεται ότι η ατμόσφαιρα της Γης επιβαρύνεται ετησίως (από αυτήν την πηγή) κατά μέσο όρο κατά 2,8 </a:t>
            </a:r>
            <a:r>
              <a:rPr lang="en-US" sz="1600" dirty="0"/>
              <a:t>kTS</a:t>
            </a:r>
            <a:r>
              <a:rPr lang="el-GR" sz="1600" dirty="0"/>
              <a:t>, με τη μορφή </a:t>
            </a:r>
            <a:r>
              <a:rPr lang="en-US" sz="1600" dirty="0"/>
              <a:t>SO</a:t>
            </a:r>
            <a:r>
              <a:rPr lang="el-GR" sz="1600" baseline="-25000" dirty="0" smtClean="0"/>
              <a:t>2</a:t>
            </a:r>
            <a:r>
              <a:rPr lang="en-US" sz="1600" dirty="0" smtClean="0"/>
              <a:t>.</a:t>
            </a:r>
            <a:endParaRPr lang="el-GR" sz="1600" dirty="0"/>
          </a:p>
        </p:txBody>
      </p:sp>
      <p:pic>
        <p:nvPicPr>
          <p:cNvPr id="5" name="4 - Θέση περιεχομένου" descr="C:\Users\Ιφιγένεια\Desktop\Gavin_Power_Plant.jpg"/>
          <p:cNvPicPr>
            <a:picLocks noGrp="1"/>
          </p:cNvPicPr>
          <p:nvPr>
            <p:ph sz="half"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143504" y="714356"/>
            <a:ext cx="2428892" cy="2143140"/>
          </a:xfrm>
          <a:prstGeom prst="rect">
            <a:avLst/>
          </a:prstGeom>
          <a:noFill/>
          <a:ln>
            <a:noFill/>
          </a:ln>
        </p:spPr>
      </p:pic>
      <p:pic>
        <p:nvPicPr>
          <p:cNvPr id="6" name="5 - Εικόν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71604" y="1785926"/>
            <a:ext cx="2500330" cy="25003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543296" cy="1162050"/>
          </a:xfrm>
        </p:spPr>
        <p:txBody>
          <a:bodyPr>
            <a:noAutofit/>
          </a:bodyPr>
          <a:lstStyle/>
          <a:p>
            <a:pPr lvl="0">
              <a:buFont typeface="Arial" pitchFamily="34" charset="0"/>
              <a:buChar char="•"/>
            </a:pPr>
            <a:r>
              <a:rPr lang="el-GR" sz="1800" b="0" dirty="0"/>
              <a:t>Βιολογικές δραστηριότητες: Μια </a:t>
            </a:r>
            <a:r>
              <a:rPr lang="el-GR" sz="1800" b="0" dirty="0" smtClean="0"/>
              <a:t>σειρά</a:t>
            </a:r>
            <a:r>
              <a:rPr lang="en-US" sz="1800" b="0" dirty="0" smtClean="0"/>
              <a:t> </a:t>
            </a:r>
            <a:r>
              <a:rPr lang="el-GR" sz="1800" b="0" dirty="0"/>
              <a:t>βιοχημικών</a:t>
            </a:r>
            <a:r>
              <a:rPr lang="el-GR" sz="1800" dirty="0"/>
              <a:t> </a:t>
            </a:r>
            <a:r>
              <a:rPr lang="el-GR" sz="1800" b="0" dirty="0"/>
              <a:t>διεργασιών παράγει διμεθυλοθειαιθέρας (</a:t>
            </a:r>
            <a:r>
              <a:rPr lang="en-US" sz="1800" b="0" dirty="0"/>
              <a:t>CH</a:t>
            </a:r>
            <a:r>
              <a:rPr lang="el-GR" sz="1800" b="0" baseline="-25000" dirty="0"/>
              <a:t>3</a:t>
            </a:r>
            <a:r>
              <a:rPr lang="en-US" sz="1800" b="0" dirty="0"/>
              <a:t>SCH</a:t>
            </a:r>
            <a:r>
              <a:rPr lang="el-GR" sz="1800" b="0" baseline="-25000" dirty="0"/>
              <a:t>3</a:t>
            </a:r>
            <a:r>
              <a:rPr lang="el-GR" sz="1800" b="0" dirty="0"/>
              <a:t>), </a:t>
            </a:r>
            <a:br>
              <a:rPr lang="el-GR" sz="1800" b="0" dirty="0"/>
            </a:br>
            <a:endParaRPr lang="el-GR" sz="1800" b="0" dirty="0"/>
          </a:p>
        </p:txBody>
      </p:sp>
      <p:sp>
        <p:nvSpPr>
          <p:cNvPr id="4" name="3 - Θέση κειμένου"/>
          <p:cNvSpPr>
            <a:spLocks noGrp="1"/>
          </p:cNvSpPr>
          <p:nvPr>
            <p:ph type="body" idx="2"/>
          </p:nvPr>
        </p:nvSpPr>
        <p:spPr>
          <a:xfrm>
            <a:off x="457200" y="1571612"/>
            <a:ext cx="3008313" cy="4714908"/>
          </a:xfrm>
        </p:spPr>
        <p:txBody>
          <a:bodyPr/>
          <a:lstStyle/>
          <a:p>
            <a:pPr lvl="0"/>
            <a:r>
              <a:rPr lang="el-GR" sz="1600" dirty="0"/>
              <a:t>που τελικά οξειδώνεται προς </a:t>
            </a:r>
            <a:r>
              <a:rPr lang="en-US" sz="1600" dirty="0"/>
              <a:t>SO</a:t>
            </a:r>
            <a:r>
              <a:rPr lang="el-GR" sz="1600" baseline="-25000" dirty="0"/>
              <a:t>2</a:t>
            </a:r>
            <a:r>
              <a:rPr lang="el-GR" sz="1600" dirty="0"/>
              <a:t>. και </a:t>
            </a:r>
            <a:r>
              <a:rPr lang="en-US" sz="1600" dirty="0"/>
              <a:t>CO</a:t>
            </a:r>
            <a:r>
              <a:rPr lang="el-GR" sz="1600" baseline="-25000" dirty="0"/>
              <a:t>2</a:t>
            </a:r>
            <a:r>
              <a:rPr lang="el-GR" sz="1600" dirty="0" smtClean="0"/>
              <a:t>.</a:t>
            </a:r>
            <a:endParaRPr lang="en-US" sz="1600" dirty="0" smtClean="0"/>
          </a:p>
          <a:p>
            <a:pPr>
              <a:buFont typeface="Arial" pitchFamily="34" charset="0"/>
              <a:buChar char="•"/>
            </a:pPr>
            <a:r>
              <a:rPr lang="el-GR" sz="1600" dirty="0"/>
              <a:t>Τήξη όξινου πάγου: Μέρος των παγοκαλυμμάτων που τήκονται λόγω του φαινόμενου του θερμοκηπίου περιείχαν διαλυμένα όξινα αέρια, προερχόμενα κυρίως από την εντονότερη ηφαιστειακή δραστηριότητα της εποχής που δημιουργήθηκαν.</a:t>
            </a:r>
          </a:p>
          <a:p>
            <a:pPr>
              <a:buFont typeface="Arial" pitchFamily="34" charset="0"/>
              <a:buChar char="•"/>
            </a:pPr>
            <a:r>
              <a:rPr lang="el-GR" sz="1600" dirty="0"/>
              <a:t>Παρατηρούμε ότι ο κύριος παράγοντας είναι οι ανθρώπινες δραστηριότητες.</a:t>
            </a:r>
          </a:p>
          <a:p>
            <a:pPr lvl="0">
              <a:buFont typeface="Arial" pitchFamily="34" charset="0"/>
              <a:buChar char="•"/>
            </a:pPr>
            <a:endParaRPr lang="el-GR" sz="1600" dirty="0"/>
          </a:p>
          <a:p>
            <a:endParaRPr lang="el-GR" dirty="0"/>
          </a:p>
        </p:txBody>
      </p:sp>
      <p:pic>
        <p:nvPicPr>
          <p:cNvPr id="16386" name="Picture 2" descr="C:\Users\user\Pictures\414px-Dimethyl_sulfide_structure_svg.png"/>
          <p:cNvPicPr>
            <a:picLocks noGrp="1" noChangeAspect="1" noChangeArrowheads="1"/>
          </p:cNvPicPr>
          <p:nvPr>
            <p:ph sz="half" idx="1"/>
          </p:nvPr>
        </p:nvPicPr>
        <p:blipFill>
          <a:blip r:embed="rId2"/>
          <a:srcRect/>
          <a:stretch>
            <a:fillRect/>
          </a:stretch>
        </p:blipFill>
        <p:spPr bwMode="auto">
          <a:xfrm>
            <a:off x="4500562" y="1071546"/>
            <a:ext cx="3943350" cy="1428750"/>
          </a:xfrm>
          <a:prstGeom prst="rect">
            <a:avLst/>
          </a:prstGeom>
          <a:noFill/>
        </p:spPr>
      </p:pic>
      <p:sp>
        <p:nvSpPr>
          <p:cNvPr id="7" name="6 - TextBox"/>
          <p:cNvSpPr txBox="1"/>
          <p:nvPr/>
        </p:nvSpPr>
        <p:spPr>
          <a:xfrm>
            <a:off x="5295904" y="3143249"/>
            <a:ext cx="3562376" cy="923330"/>
          </a:xfrm>
          <a:prstGeom prst="rect">
            <a:avLst/>
          </a:prstGeom>
          <a:noFill/>
        </p:spPr>
        <p:txBody>
          <a:bodyPr wrap="square" rtlCol="0">
            <a:spAutoFit/>
          </a:bodyPr>
          <a:lstStyle/>
          <a:p>
            <a:r>
              <a:rPr lang="el-GR" dirty="0"/>
              <a:t>Δ</a:t>
            </a:r>
            <a:r>
              <a:rPr lang="el-GR" dirty="0" smtClean="0"/>
              <a:t>ιμεθυλοθειαιθέρας </a:t>
            </a:r>
            <a:r>
              <a:rPr lang="el-GR" dirty="0"/>
              <a:t>(</a:t>
            </a:r>
            <a:r>
              <a:rPr lang="en-US" dirty="0"/>
              <a:t>CH</a:t>
            </a:r>
            <a:r>
              <a:rPr lang="el-GR" baseline="-25000" dirty="0"/>
              <a:t>3</a:t>
            </a:r>
            <a:r>
              <a:rPr lang="en-US" dirty="0"/>
              <a:t>SCH</a:t>
            </a:r>
            <a:r>
              <a:rPr lang="el-GR" baseline="-25000" dirty="0"/>
              <a:t>3</a:t>
            </a:r>
            <a:r>
              <a:rPr lang="el-GR" dirty="0" smtClean="0"/>
              <a:t>): είναι ένας διαλκυλοθειαιθέρας, μια οργανική ένωση του θείου.</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85729"/>
            <a:ext cx="7772400" cy="1285883"/>
          </a:xfrm>
        </p:spPr>
        <p:txBody>
          <a:bodyPr/>
          <a:lstStyle/>
          <a:p>
            <a:pPr algn="l"/>
            <a:r>
              <a:rPr lang="el-GR" b="1" u="sng" dirty="0" smtClean="0"/>
              <a:t>ΕπιπτωσειΣ</a:t>
            </a:r>
            <a:endParaRPr lang="el-GR" dirty="0"/>
          </a:p>
        </p:txBody>
      </p:sp>
      <p:sp>
        <p:nvSpPr>
          <p:cNvPr id="3" name="2 - Υπότιτλος"/>
          <p:cNvSpPr>
            <a:spLocks noGrp="1"/>
          </p:cNvSpPr>
          <p:nvPr>
            <p:ph type="subTitle" idx="1"/>
          </p:nvPr>
        </p:nvSpPr>
        <p:spPr>
          <a:xfrm>
            <a:off x="1371600" y="1643050"/>
            <a:ext cx="6400800" cy="1928826"/>
          </a:xfrm>
        </p:spPr>
        <p:txBody>
          <a:bodyPr>
            <a:normAutofit fontScale="92500" lnSpcReduction="10000"/>
          </a:bodyPr>
          <a:lstStyle/>
          <a:p>
            <a:pPr algn="l"/>
            <a:r>
              <a:rPr lang="el-GR" dirty="0">
                <a:solidFill>
                  <a:schemeClr val="tx1"/>
                </a:solidFill>
              </a:rPr>
              <a:t>Η όξινη βροχή έχει έντονες επιπτώσεις στα φυσικά οικοσυστήματα (δάση, υδροβιότοπους, έδαφος), σκοτώνοντας άμεσα ή έμμεσα διάφορες μορφές ζωής</a:t>
            </a:r>
            <a:r>
              <a:rPr lang="el-GR" dirty="0" smtClean="0">
                <a:solidFill>
                  <a:schemeClr val="tx1"/>
                </a:solidFill>
              </a:rPr>
              <a:t>,</a:t>
            </a:r>
            <a:r>
              <a:rPr lang="el-GR" dirty="0">
                <a:solidFill>
                  <a:schemeClr val="tx1"/>
                </a:solidFill>
              </a:rPr>
              <a:t> αλλά και στα οικιστικά οικοσυστήματα, διαβρώνοντας ιστορικά μνημεία, προκαλώντας ζημίες σε κτίρια και οχήματα, αλλά και βλάπτοντας άμεσα την ανθρώπινη υγεία.</a:t>
            </a:r>
          </a:p>
          <a:p>
            <a:endParaRPr lang="el-GR" dirty="0"/>
          </a:p>
        </p:txBody>
      </p:sp>
      <p:pic>
        <p:nvPicPr>
          <p:cNvPr id="4" name="3 - Εικόνα" descr="C:\Users\Ιφιγένεια\Desktop\αρχείο λήψης (4).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428860" y="3429000"/>
            <a:ext cx="4143404" cy="1971676"/>
          </a:xfrm>
          <a:prstGeom prst="rect">
            <a:avLst/>
          </a:prstGeom>
          <a:noFill/>
          <a:ln>
            <a:noFill/>
          </a:ln>
        </p:spPr>
      </p:pic>
    </p:spTree>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104</TotalTime>
  <Words>1050</Words>
  <Application>Microsoft Office PowerPoint</Application>
  <PresentationFormat>Προβολή στην οθόνη (4:3)</PresentationFormat>
  <Paragraphs>59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Τεχνικό</vt:lpstr>
      <vt:lpstr>οξινη</vt:lpstr>
      <vt:lpstr>οξινη βροχη ονομαζεται το φαινομενο των ασυνηθιστα οξινων μετεωρολογικων κατακρημνισματων, οπωΣ π.χ. </vt:lpstr>
      <vt:lpstr>H βροχη, στη φυσικη τηΣ κατασταση, ειναι ελαφρα οξινη με pH μεταξυ 5.0 και 5.6 και αυτο οφειλεται κυριωΣ στο διοξειδιο του ανθρακα (CO2) τηΣ ατμοσφαιρασ, το οποιο διαλυεται στο νερο τηΣ βροχηΣ και σχηματιζει το ανθρακικο οξυ και , σε μικροτερη εκταση, στην υπαρξη χλωριου στην ατμοσφαιρα, το οποιο προερχεται απο τη θαλασσα. </vt:lpstr>
      <vt:lpstr>Τον όρο χρησιμοποίησε για πρώτη φορά το 1852,</vt:lpstr>
      <vt:lpstr>Οι σημαντικοτεροι πρωτογενειΣ ατμοσφαιρικοι ρυποι που προκαλουν την οξινη βροχη ειναι το  </vt:lpstr>
      <vt:lpstr>Το διοξειδιο του θειου περιεχεται στα ορυκτα καυσιμα (ιδιαιτερα στο αργο πετρελαιο). ΠηγεΣ του ειναι λοιπον ολα τα οχηματα που καινε παραγωγα του αργου πετρελαιου, οι κεντρικεΣ θερμανσειΣ των κτηριων, οι σταθμοι παραγωγηΣ ηλεκτρικηΣ ενεργειαΣ και οι βιομηχανιεΣ.  </vt:lpstr>
      <vt:lpstr>Προέλευση των ρύπων που σχηματίζουν την όξινη βροχή </vt:lpstr>
      <vt:lpstr>Βιολογικές δραστηριότητες: Μια σειρά βιοχημικών διεργασιών παράγει διμεθυλοθειαιθέρας (CH3SCH3),  </vt:lpstr>
      <vt:lpstr>ΕπιπτωσειΣ</vt:lpstr>
      <vt:lpstr>Επιφανειακά ύδατα και υδρόβια ζωή </vt:lpstr>
      <vt:lpstr>Έδαφος </vt:lpstr>
      <vt:lpstr>Ανθρωπινη υγεια </vt:lpstr>
      <vt:lpstr>Οικιστικά περιβάλλοντα </vt:lpstr>
      <vt:lpstr>ΑΝΤΙΜΕΤΩΠΙΣΗ ΤΩΝ ΕΠΙΠΤΩΣΕΩΝ </vt:lpstr>
      <vt:lpstr>4.Τοποθέτηση καταλυτών στις εξάτμισης των αυτοκινήτων για την μετατροπή των ρύπων σε ουσίες πιο φιλικές προς το περιβάλλον .  5.Χρήση εναλλακτικών πηγών ενέργειας , όπως η ηλιακή, αιολική , υδάτινη,  βιομάζα. </vt:lpstr>
      <vt:lpstr>ΕΣπΕΡΙΝο ΛυΚΕΙΟ ΒΕΡΟιΑΣ  ΣΧΟΛΙΚο εΤΟΣ 2017-18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Όξινη</dc:title>
  <dc:creator>user</dc:creator>
  <cp:lastModifiedBy>user</cp:lastModifiedBy>
  <cp:revision>12</cp:revision>
  <dcterms:created xsi:type="dcterms:W3CDTF">2018-02-21T18:24:05Z</dcterms:created>
  <dcterms:modified xsi:type="dcterms:W3CDTF">2018-02-23T17:32:02Z</dcterms:modified>
</cp:coreProperties>
</file>